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handoutMasterIdLst>
    <p:handoutMasterId r:id="rId10"/>
  </p:handoutMasterIdLst>
  <p:sldIdLst>
    <p:sldId id="256" r:id="rId2"/>
    <p:sldId id="261" r:id="rId3"/>
    <p:sldId id="266" r:id="rId4"/>
    <p:sldId id="281" r:id="rId5"/>
    <p:sldId id="279" r:id="rId6"/>
    <p:sldId id="282" r:id="rId7"/>
    <p:sldId id="271" r:id="rId8"/>
    <p:sldId id="276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 autoAdjust="0"/>
  </p:normalViewPr>
  <p:slideViewPr>
    <p:cSldViewPr>
      <p:cViewPr>
        <p:scale>
          <a:sx n="74" d="100"/>
          <a:sy n="74" d="100"/>
        </p:scale>
        <p:origin x="-1680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EDC9B-CFF9-4448-B852-F718926D8F9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79596-7D9C-41F4-90B9-97D2690902C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800" dirty="0" smtClean="0">
              <a:latin typeface="Century Gothic" pitchFamily="34" charset="0"/>
            </a:rPr>
            <a:t>Commercial </a:t>
          </a:r>
        </a:p>
        <a:p>
          <a:r>
            <a:rPr lang="en-US" sz="800" dirty="0" smtClean="0">
              <a:latin typeface="Century Gothic" pitchFamily="34" charset="0"/>
            </a:rPr>
            <a:t>Lending</a:t>
          </a:r>
          <a:endParaRPr lang="en-US" sz="800" dirty="0">
            <a:latin typeface="Century Gothic" pitchFamily="34" charset="0"/>
          </a:endParaRPr>
        </a:p>
      </dgm:t>
    </dgm:pt>
    <dgm:pt modelId="{55465C3C-9144-4376-A474-3564F2D4159C}" type="parTrans" cxnId="{19D9EC30-EF99-4232-A93B-DF6A5797FBFF}">
      <dgm:prSet/>
      <dgm:spPr/>
      <dgm:t>
        <a:bodyPr/>
        <a:lstStyle/>
        <a:p>
          <a:endParaRPr lang="en-US"/>
        </a:p>
      </dgm:t>
    </dgm:pt>
    <dgm:pt modelId="{8B3C8D2E-20FB-4C17-BE0D-2502B4ACF38C}" type="sibTrans" cxnId="{19D9EC30-EF99-4232-A93B-DF6A5797FBF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E6FD4D05-B2BB-4CCA-B868-DF52ACBF1A83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200" dirty="0" smtClean="0">
              <a:latin typeface="Century Gothic" pitchFamily="34" charset="0"/>
            </a:rPr>
            <a:t>Private</a:t>
          </a:r>
        </a:p>
        <a:p>
          <a:r>
            <a:rPr lang="en-US" sz="1200" dirty="0" smtClean="0">
              <a:latin typeface="Century Gothic" pitchFamily="34" charset="0"/>
            </a:rPr>
            <a:t>Banking</a:t>
          </a:r>
          <a:endParaRPr lang="en-US" sz="1200" dirty="0">
            <a:latin typeface="Century Gothic" pitchFamily="34" charset="0"/>
          </a:endParaRPr>
        </a:p>
      </dgm:t>
    </dgm:pt>
    <dgm:pt modelId="{AE190A39-59AA-4317-9C81-C5FE1F5CE885}" type="parTrans" cxnId="{58796694-1C41-4753-B1E5-8B9802B9BE7F}">
      <dgm:prSet/>
      <dgm:spPr/>
      <dgm:t>
        <a:bodyPr/>
        <a:lstStyle/>
        <a:p>
          <a:endParaRPr lang="en-US"/>
        </a:p>
      </dgm:t>
    </dgm:pt>
    <dgm:pt modelId="{7780B9AB-497D-4FC6-A63C-E1B774DE79FD}" type="sibTrans" cxnId="{58796694-1C41-4753-B1E5-8B9802B9BE7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F6FC5807-DA21-4784-9C84-65602FC3CC43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dirty="0" smtClean="0">
              <a:latin typeface="Century Gothic" pitchFamily="34" charset="0"/>
            </a:rPr>
            <a:t>Real Estate</a:t>
          </a:r>
        </a:p>
        <a:p>
          <a:r>
            <a:rPr lang="en-US" dirty="0" smtClean="0">
              <a:latin typeface="Century Gothic" pitchFamily="34" charset="0"/>
            </a:rPr>
            <a:t>+ Mortgage </a:t>
          </a:r>
        </a:p>
        <a:p>
          <a:r>
            <a:rPr lang="en-US" dirty="0" smtClean="0">
              <a:latin typeface="Century Gothic" pitchFamily="34" charset="0"/>
            </a:rPr>
            <a:t> Lending </a:t>
          </a:r>
        </a:p>
      </dgm:t>
    </dgm:pt>
    <dgm:pt modelId="{D36EA8D6-CF53-47F5-B8FD-7A09FAAE5B89}" type="parTrans" cxnId="{EC061241-62D8-45D9-B465-F9209A35A445}">
      <dgm:prSet/>
      <dgm:spPr/>
      <dgm:t>
        <a:bodyPr/>
        <a:lstStyle/>
        <a:p>
          <a:endParaRPr lang="en-US"/>
        </a:p>
      </dgm:t>
    </dgm:pt>
    <dgm:pt modelId="{434E5964-62B8-47F0-86B4-5CB826894341}" type="sibTrans" cxnId="{EC061241-62D8-45D9-B465-F9209A35A44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B715D261-ADA4-49DB-AA6A-E929E1FB79F3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200" dirty="0" smtClean="0">
              <a:latin typeface="Century Gothic" pitchFamily="34" charset="0"/>
            </a:rPr>
            <a:t>Retail </a:t>
          </a:r>
        </a:p>
        <a:p>
          <a:r>
            <a:rPr lang="en-US" sz="1200" dirty="0" smtClean="0">
              <a:latin typeface="Century Gothic" pitchFamily="34" charset="0"/>
            </a:rPr>
            <a:t>Banking</a:t>
          </a:r>
          <a:endParaRPr lang="en-US" sz="1200" dirty="0">
            <a:latin typeface="Century Gothic" pitchFamily="34" charset="0"/>
          </a:endParaRPr>
        </a:p>
      </dgm:t>
    </dgm:pt>
    <dgm:pt modelId="{5F18536B-56EF-4BC5-9245-2233CF8F93E4}" type="parTrans" cxnId="{F89A75CE-3CBC-4F1D-B3DB-606266AE30B7}">
      <dgm:prSet/>
      <dgm:spPr/>
      <dgm:t>
        <a:bodyPr/>
        <a:lstStyle/>
        <a:p>
          <a:endParaRPr lang="en-US"/>
        </a:p>
      </dgm:t>
    </dgm:pt>
    <dgm:pt modelId="{FAABEE9D-80C6-44D1-AC88-4D38350C1F92}" type="sibTrans" cxnId="{F89A75CE-3CBC-4F1D-B3DB-606266AE30B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52959DDC-0142-4605-A084-3B2602915A43}">
      <dgm:prSet phldrT="[Text]"/>
      <dgm:spPr>
        <a:solidFill>
          <a:schemeClr val="bg1"/>
        </a:solidFill>
      </dgm:spPr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133B39E0-9A28-4993-B633-256277E9DFC7}" type="sibTrans" cxnId="{B354B055-AD28-4926-A04B-0F9FE5ECC050}">
      <dgm:prSet/>
      <dgm:spPr/>
      <dgm:t>
        <a:bodyPr/>
        <a:lstStyle/>
        <a:p>
          <a:endParaRPr lang="en-US"/>
        </a:p>
      </dgm:t>
    </dgm:pt>
    <dgm:pt modelId="{4CABCF1D-F554-4C3A-8F72-1C14BA51302C}" type="parTrans" cxnId="{B354B055-AD28-4926-A04B-0F9FE5ECC050}">
      <dgm:prSet/>
      <dgm:spPr/>
      <dgm:t>
        <a:bodyPr/>
        <a:lstStyle/>
        <a:p>
          <a:endParaRPr lang="en-US"/>
        </a:p>
      </dgm:t>
    </dgm:pt>
    <dgm:pt modelId="{C8122451-07F9-468F-B0CF-D32D2111541F}" type="pres">
      <dgm:prSet presAssocID="{463EDC9B-CFF9-4448-B852-F718926D8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27CD4-7946-465D-9058-DB06542631D0}" type="pres">
      <dgm:prSet presAssocID="{52959DDC-0142-4605-A084-3B2602915A43}" presName="centerShape" presStyleLbl="node0" presStyleIdx="0" presStyleCnt="1" custLinFactNeighborX="13308" custLinFactNeighborY="9006"/>
      <dgm:spPr/>
      <dgm:t>
        <a:bodyPr/>
        <a:lstStyle/>
        <a:p>
          <a:endParaRPr lang="en-US"/>
        </a:p>
      </dgm:t>
    </dgm:pt>
    <dgm:pt modelId="{C032DF51-42CA-42FE-A92B-59191D6EAFF5}" type="pres">
      <dgm:prSet presAssocID="{C6D79596-7D9C-41F4-90B9-97D2690902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952D-D0F5-46BB-865A-B6C3293CE072}" type="pres">
      <dgm:prSet presAssocID="{C6D79596-7D9C-41F4-90B9-97D2690902C5}" presName="dummy" presStyleCnt="0"/>
      <dgm:spPr/>
    </dgm:pt>
    <dgm:pt modelId="{BE4BD204-D6F7-4184-8DD0-519A6BC9D3DD}" type="pres">
      <dgm:prSet presAssocID="{8B3C8D2E-20FB-4C17-BE0D-2502B4ACF38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DA77943-73DA-4CAC-8717-A10C02F113D3}" type="pres">
      <dgm:prSet presAssocID="{E6FD4D05-B2BB-4CCA-B868-DF52ACBF1A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48552-F089-424C-842E-940EB13E1B5C}" type="pres">
      <dgm:prSet presAssocID="{E6FD4D05-B2BB-4CCA-B868-DF52ACBF1A83}" presName="dummy" presStyleCnt="0"/>
      <dgm:spPr/>
    </dgm:pt>
    <dgm:pt modelId="{49E0C1E4-DD81-48D5-A86A-C367B7575B93}" type="pres">
      <dgm:prSet presAssocID="{7780B9AB-497D-4FC6-A63C-E1B774DE79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19340FF-12B0-447C-B5E6-3FCB124BC683}" type="pres">
      <dgm:prSet presAssocID="{F6FC5807-DA21-4784-9C84-65602FC3CC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CA5EF-9732-4428-935F-250AC27873D3}" type="pres">
      <dgm:prSet presAssocID="{F6FC5807-DA21-4784-9C84-65602FC3CC43}" presName="dummy" presStyleCnt="0"/>
      <dgm:spPr/>
    </dgm:pt>
    <dgm:pt modelId="{536B8BD3-3396-44E2-91DA-1897AED7FA71}" type="pres">
      <dgm:prSet presAssocID="{434E5964-62B8-47F0-86B4-5CB8268943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1FFDFD7-B5BE-49C9-A8EC-C9EE051DAFF4}" type="pres">
      <dgm:prSet presAssocID="{B715D261-ADA4-49DB-AA6A-E929E1FB79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AD72A-CAAA-4FDB-99D9-F81715A32457}" type="pres">
      <dgm:prSet presAssocID="{B715D261-ADA4-49DB-AA6A-E929E1FB79F3}" presName="dummy" presStyleCnt="0"/>
      <dgm:spPr/>
    </dgm:pt>
    <dgm:pt modelId="{62D8E634-5E7A-463E-8CF2-421F54CD46EA}" type="pres">
      <dgm:prSet presAssocID="{FAABEE9D-80C6-44D1-AC88-4D38350C1F9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31E6EA4-288B-49E4-83FF-CB5F2F58BC22}" type="presOf" srcId="{E6FD4D05-B2BB-4CCA-B868-DF52ACBF1A83}" destId="{9DA77943-73DA-4CAC-8717-A10C02F113D3}" srcOrd="0" destOrd="0" presId="urn:microsoft.com/office/officeart/2005/8/layout/radial6"/>
    <dgm:cxn modelId="{E83F670D-09DC-4C7E-9482-CA8C30755F84}" type="presOf" srcId="{FAABEE9D-80C6-44D1-AC88-4D38350C1F92}" destId="{62D8E634-5E7A-463E-8CF2-421F54CD46EA}" srcOrd="0" destOrd="0" presId="urn:microsoft.com/office/officeart/2005/8/layout/radial6"/>
    <dgm:cxn modelId="{B354B055-AD28-4926-A04B-0F9FE5ECC050}" srcId="{463EDC9B-CFF9-4448-B852-F718926D8F91}" destId="{52959DDC-0142-4605-A084-3B2602915A43}" srcOrd="0" destOrd="0" parTransId="{4CABCF1D-F554-4C3A-8F72-1C14BA51302C}" sibTransId="{133B39E0-9A28-4993-B633-256277E9DFC7}"/>
    <dgm:cxn modelId="{EC061241-62D8-45D9-B465-F9209A35A445}" srcId="{52959DDC-0142-4605-A084-3B2602915A43}" destId="{F6FC5807-DA21-4784-9C84-65602FC3CC43}" srcOrd="2" destOrd="0" parTransId="{D36EA8D6-CF53-47F5-B8FD-7A09FAAE5B89}" sibTransId="{434E5964-62B8-47F0-86B4-5CB826894341}"/>
    <dgm:cxn modelId="{4A319C2A-202A-4C28-8312-CFDFF56181DD}" type="presOf" srcId="{8B3C8D2E-20FB-4C17-BE0D-2502B4ACF38C}" destId="{BE4BD204-D6F7-4184-8DD0-519A6BC9D3DD}" srcOrd="0" destOrd="0" presId="urn:microsoft.com/office/officeart/2005/8/layout/radial6"/>
    <dgm:cxn modelId="{F89A75CE-3CBC-4F1D-B3DB-606266AE30B7}" srcId="{52959DDC-0142-4605-A084-3B2602915A43}" destId="{B715D261-ADA4-49DB-AA6A-E929E1FB79F3}" srcOrd="3" destOrd="0" parTransId="{5F18536B-56EF-4BC5-9245-2233CF8F93E4}" sibTransId="{FAABEE9D-80C6-44D1-AC88-4D38350C1F92}"/>
    <dgm:cxn modelId="{58796694-1C41-4753-B1E5-8B9802B9BE7F}" srcId="{52959DDC-0142-4605-A084-3B2602915A43}" destId="{E6FD4D05-B2BB-4CCA-B868-DF52ACBF1A83}" srcOrd="1" destOrd="0" parTransId="{AE190A39-59AA-4317-9C81-C5FE1F5CE885}" sibTransId="{7780B9AB-497D-4FC6-A63C-E1B774DE79FD}"/>
    <dgm:cxn modelId="{592B3ED9-CB7E-476D-BD58-A2FFF011AF1E}" type="presOf" srcId="{434E5964-62B8-47F0-86B4-5CB826894341}" destId="{536B8BD3-3396-44E2-91DA-1897AED7FA71}" srcOrd="0" destOrd="0" presId="urn:microsoft.com/office/officeart/2005/8/layout/radial6"/>
    <dgm:cxn modelId="{AC0368DE-2950-4E5B-B315-260D75A273F6}" type="presOf" srcId="{B715D261-ADA4-49DB-AA6A-E929E1FB79F3}" destId="{E1FFDFD7-B5BE-49C9-A8EC-C9EE051DAFF4}" srcOrd="0" destOrd="0" presId="urn:microsoft.com/office/officeart/2005/8/layout/radial6"/>
    <dgm:cxn modelId="{93ED38EF-55A8-49EA-BB33-1956F4A7427F}" type="presOf" srcId="{52959DDC-0142-4605-A084-3B2602915A43}" destId="{EDD27CD4-7946-465D-9058-DB06542631D0}" srcOrd="0" destOrd="0" presId="urn:microsoft.com/office/officeart/2005/8/layout/radial6"/>
    <dgm:cxn modelId="{19D9EC30-EF99-4232-A93B-DF6A5797FBFF}" srcId="{52959DDC-0142-4605-A084-3B2602915A43}" destId="{C6D79596-7D9C-41F4-90B9-97D2690902C5}" srcOrd="0" destOrd="0" parTransId="{55465C3C-9144-4376-A474-3564F2D4159C}" sibTransId="{8B3C8D2E-20FB-4C17-BE0D-2502B4ACF38C}"/>
    <dgm:cxn modelId="{34ECF67E-F38E-498E-9FDD-D9AEC40C845D}" type="presOf" srcId="{C6D79596-7D9C-41F4-90B9-97D2690902C5}" destId="{C032DF51-42CA-42FE-A92B-59191D6EAFF5}" srcOrd="0" destOrd="0" presId="urn:microsoft.com/office/officeart/2005/8/layout/radial6"/>
    <dgm:cxn modelId="{73930C86-AAB6-472E-8C62-4B5BF9DE4114}" type="presOf" srcId="{7780B9AB-497D-4FC6-A63C-E1B774DE79FD}" destId="{49E0C1E4-DD81-48D5-A86A-C367B7575B93}" srcOrd="0" destOrd="0" presId="urn:microsoft.com/office/officeart/2005/8/layout/radial6"/>
    <dgm:cxn modelId="{84764243-6C15-4402-9CEF-39CCCAE8E6EF}" type="presOf" srcId="{463EDC9B-CFF9-4448-B852-F718926D8F91}" destId="{C8122451-07F9-468F-B0CF-D32D2111541F}" srcOrd="0" destOrd="0" presId="urn:microsoft.com/office/officeart/2005/8/layout/radial6"/>
    <dgm:cxn modelId="{43373724-E245-4188-9A75-48F981857347}" type="presOf" srcId="{F6FC5807-DA21-4784-9C84-65602FC3CC43}" destId="{119340FF-12B0-447C-B5E6-3FCB124BC683}" srcOrd="0" destOrd="0" presId="urn:microsoft.com/office/officeart/2005/8/layout/radial6"/>
    <dgm:cxn modelId="{145C985A-0562-4C1E-B74E-CB0ACB79FD71}" type="presParOf" srcId="{C8122451-07F9-468F-B0CF-D32D2111541F}" destId="{EDD27CD4-7946-465D-9058-DB06542631D0}" srcOrd="0" destOrd="0" presId="urn:microsoft.com/office/officeart/2005/8/layout/radial6"/>
    <dgm:cxn modelId="{382866E2-360C-489A-857A-E033E9D32EF7}" type="presParOf" srcId="{C8122451-07F9-468F-B0CF-D32D2111541F}" destId="{C032DF51-42CA-42FE-A92B-59191D6EAFF5}" srcOrd="1" destOrd="0" presId="urn:microsoft.com/office/officeart/2005/8/layout/radial6"/>
    <dgm:cxn modelId="{4077AB83-9FB7-4C7E-82E7-89D51DA6AE89}" type="presParOf" srcId="{C8122451-07F9-468F-B0CF-D32D2111541F}" destId="{ACAA952D-D0F5-46BB-865A-B6C3293CE072}" srcOrd="2" destOrd="0" presId="urn:microsoft.com/office/officeart/2005/8/layout/radial6"/>
    <dgm:cxn modelId="{EA869750-8AA8-4E6E-8C39-D9E341BD6BDB}" type="presParOf" srcId="{C8122451-07F9-468F-B0CF-D32D2111541F}" destId="{BE4BD204-D6F7-4184-8DD0-519A6BC9D3DD}" srcOrd="3" destOrd="0" presId="urn:microsoft.com/office/officeart/2005/8/layout/radial6"/>
    <dgm:cxn modelId="{349E0F24-FCAB-42BB-A179-4AD6D5554961}" type="presParOf" srcId="{C8122451-07F9-468F-B0CF-D32D2111541F}" destId="{9DA77943-73DA-4CAC-8717-A10C02F113D3}" srcOrd="4" destOrd="0" presId="urn:microsoft.com/office/officeart/2005/8/layout/radial6"/>
    <dgm:cxn modelId="{BCEF7879-7819-4A18-9BA7-78544DDE693F}" type="presParOf" srcId="{C8122451-07F9-468F-B0CF-D32D2111541F}" destId="{77C48552-F089-424C-842E-940EB13E1B5C}" srcOrd="5" destOrd="0" presId="urn:microsoft.com/office/officeart/2005/8/layout/radial6"/>
    <dgm:cxn modelId="{43C09C2E-7D74-4BDF-851A-BF2D87BD229B}" type="presParOf" srcId="{C8122451-07F9-468F-B0CF-D32D2111541F}" destId="{49E0C1E4-DD81-48D5-A86A-C367B7575B93}" srcOrd="6" destOrd="0" presId="urn:microsoft.com/office/officeart/2005/8/layout/radial6"/>
    <dgm:cxn modelId="{AFEB3251-BED2-4849-950A-26D374FE257A}" type="presParOf" srcId="{C8122451-07F9-468F-B0CF-D32D2111541F}" destId="{119340FF-12B0-447C-B5E6-3FCB124BC683}" srcOrd="7" destOrd="0" presId="urn:microsoft.com/office/officeart/2005/8/layout/radial6"/>
    <dgm:cxn modelId="{27470E59-EB32-4351-998B-A42C3A90ECD1}" type="presParOf" srcId="{C8122451-07F9-468F-B0CF-D32D2111541F}" destId="{CEDCA5EF-9732-4428-935F-250AC27873D3}" srcOrd="8" destOrd="0" presId="urn:microsoft.com/office/officeart/2005/8/layout/radial6"/>
    <dgm:cxn modelId="{6AEED74B-A1ED-4D18-B3A5-3577C2D7EA8E}" type="presParOf" srcId="{C8122451-07F9-468F-B0CF-D32D2111541F}" destId="{536B8BD3-3396-44E2-91DA-1897AED7FA71}" srcOrd="9" destOrd="0" presId="urn:microsoft.com/office/officeart/2005/8/layout/radial6"/>
    <dgm:cxn modelId="{CD1BE661-D1A2-47D1-B98E-1978491E441E}" type="presParOf" srcId="{C8122451-07F9-468F-B0CF-D32D2111541F}" destId="{E1FFDFD7-B5BE-49C9-A8EC-C9EE051DAFF4}" srcOrd="10" destOrd="0" presId="urn:microsoft.com/office/officeart/2005/8/layout/radial6"/>
    <dgm:cxn modelId="{3065633F-C8E9-432C-8ED1-22F0B5710C57}" type="presParOf" srcId="{C8122451-07F9-468F-B0CF-D32D2111541F}" destId="{B5CAD72A-CAAA-4FDB-99D9-F81715A32457}" srcOrd="11" destOrd="0" presId="urn:microsoft.com/office/officeart/2005/8/layout/radial6"/>
    <dgm:cxn modelId="{B92A7316-D969-44A5-A027-C095ECA4F31D}" type="presParOf" srcId="{C8122451-07F9-468F-B0CF-D32D2111541F}" destId="{62D8E634-5E7A-463E-8CF2-421F54CD46E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E634-5E7A-463E-8CF2-421F54CD46EA}">
      <dsp:nvSpPr>
        <dsp:cNvPr id="0" name=""/>
        <dsp:cNvSpPr/>
      </dsp:nvSpPr>
      <dsp:spPr>
        <a:xfrm>
          <a:off x="2044697" y="505616"/>
          <a:ext cx="3378204" cy="3378204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B8BD3-3396-44E2-91DA-1897AED7FA71}">
      <dsp:nvSpPr>
        <dsp:cNvPr id="0" name=""/>
        <dsp:cNvSpPr/>
      </dsp:nvSpPr>
      <dsp:spPr>
        <a:xfrm>
          <a:off x="2044697" y="505616"/>
          <a:ext cx="3378204" cy="3378204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0C1E4-DD81-48D5-A86A-C367B7575B93}">
      <dsp:nvSpPr>
        <dsp:cNvPr id="0" name=""/>
        <dsp:cNvSpPr/>
      </dsp:nvSpPr>
      <dsp:spPr>
        <a:xfrm>
          <a:off x="2044697" y="505616"/>
          <a:ext cx="3378204" cy="3378204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BD204-D6F7-4184-8DD0-519A6BC9D3DD}">
      <dsp:nvSpPr>
        <dsp:cNvPr id="0" name=""/>
        <dsp:cNvSpPr/>
      </dsp:nvSpPr>
      <dsp:spPr>
        <a:xfrm>
          <a:off x="2044697" y="505616"/>
          <a:ext cx="3378204" cy="3378204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27CD4-7946-465D-9058-DB06542631D0}">
      <dsp:nvSpPr>
        <dsp:cNvPr id="0" name=""/>
        <dsp:cNvSpPr/>
      </dsp:nvSpPr>
      <dsp:spPr>
        <a:xfrm>
          <a:off x="3396293" y="1715249"/>
          <a:ext cx="1553319" cy="1553319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Century Gothic" pitchFamily="34" charset="0"/>
          </a:endParaRPr>
        </a:p>
      </dsp:txBody>
      <dsp:txXfrm>
        <a:off x="3623771" y="1942727"/>
        <a:ext cx="1098363" cy="1098363"/>
      </dsp:txXfrm>
    </dsp:sp>
    <dsp:sp modelId="{C032DF51-42CA-42FE-A92B-59191D6EAFF5}">
      <dsp:nvSpPr>
        <dsp:cNvPr id="0" name=""/>
        <dsp:cNvSpPr/>
      </dsp:nvSpPr>
      <dsp:spPr>
        <a:xfrm>
          <a:off x="3190138" y="1098"/>
          <a:ext cx="1087323" cy="1087323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Century Gothic" pitchFamily="34" charset="0"/>
            </a:rPr>
            <a:t>Commercial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Century Gothic" pitchFamily="34" charset="0"/>
            </a:rPr>
            <a:t>Lending</a:t>
          </a:r>
          <a:endParaRPr lang="en-US" sz="800" kern="1200" dirty="0">
            <a:latin typeface="Century Gothic" pitchFamily="34" charset="0"/>
          </a:endParaRPr>
        </a:p>
      </dsp:txBody>
      <dsp:txXfrm>
        <a:off x="3349373" y="160333"/>
        <a:ext cx="768853" cy="768853"/>
      </dsp:txXfrm>
    </dsp:sp>
    <dsp:sp modelId="{9DA77943-73DA-4CAC-8717-A10C02F113D3}">
      <dsp:nvSpPr>
        <dsp:cNvPr id="0" name=""/>
        <dsp:cNvSpPr/>
      </dsp:nvSpPr>
      <dsp:spPr>
        <a:xfrm>
          <a:off x="4840096" y="1651057"/>
          <a:ext cx="1087323" cy="1087323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Private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Banking</a:t>
          </a:r>
          <a:endParaRPr lang="en-US" sz="1200" kern="1200" dirty="0">
            <a:latin typeface="Century Gothic" pitchFamily="34" charset="0"/>
          </a:endParaRPr>
        </a:p>
      </dsp:txBody>
      <dsp:txXfrm>
        <a:off x="4999331" y="1810292"/>
        <a:ext cx="768853" cy="768853"/>
      </dsp:txXfrm>
    </dsp:sp>
    <dsp:sp modelId="{119340FF-12B0-447C-B5E6-3FCB124BC683}">
      <dsp:nvSpPr>
        <dsp:cNvPr id="0" name=""/>
        <dsp:cNvSpPr/>
      </dsp:nvSpPr>
      <dsp:spPr>
        <a:xfrm>
          <a:off x="3190138" y="3301015"/>
          <a:ext cx="1087323" cy="1087323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itchFamily="34" charset="0"/>
            </a:rPr>
            <a:t>Real Estate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itchFamily="34" charset="0"/>
            </a:rPr>
            <a:t>+ Mortgage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 pitchFamily="34" charset="0"/>
            </a:rPr>
            <a:t> Lending </a:t>
          </a:r>
        </a:p>
      </dsp:txBody>
      <dsp:txXfrm>
        <a:off x="3349373" y="3460250"/>
        <a:ext cx="768853" cy="768853"/>
      </dsp:txXfrm>
    </dsp:sp>
    <dsp:sp modelId="{E1FFDFD7-B5BE-49C9-A8EC-C9EE051DAFF4}">
      <dsp:nvSpPr>
        <dsp:cNvPr id="0" name=""/>
        <dsp:cNvSpPr/>
      </dsp:nvSpPr>
      <dsp:spPr>
        <a:xfrm>
          <a:off x="1540179" y="1651057"/>
          <a:ext cx="1087323" cy="1087323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Retail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Banking</a:t>
          </a:r>
          <a:endParaRPr lang="en-US" sz="1200" kern="1200" dirty="0">
            <a:latin typeface="Century Gothic" pitchFamily="34" charset="0"/>
          </a:endParaRPr>
        </a:p>
      </dsp:txBody>
      <dsp:txXfrm>
        <a:off x="1699414" y="1810292"/>
        <a:ext cx="768853" cy="768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346DD1-CBA9-4847-85FE-7E7532EDA139}" type="datetimeFigureOut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C8973F-103A-4E9B-9928-9D3FDC25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34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00D510B-5D23-49CC-8182-2B9061BA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20A6-F517-4F22-94DC-FB1E03021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B01A-5E05-4E75-8D2C-334802EE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65A1-F18F-42B1-B469-9D599773A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DF80-53ED-45F6-88C3-8B4CCD27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CC13-A4FA-4DC9-94F5-7BEBC78E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9434 w 1288494"/>
              <a:gd name="T1" fmla="*/ 442505 h 722529"/>
              <a:gd name="T2" fmla="*/ 458433 w 1288494"/>
              <a:gd name="T3" fmla="*/ 487143 h 722529"/>
              <a:gd name="T4" fmla="*/ 142404 w 1288494"/>
              <a:gd name="T5" fmla="*/ 300827 h 722529"/>
              <a:gd name="T6" fmla="*/ 1078781 w 1288494"/>
              <a:gd name="T7" fmla="*/ 636586 h 722529"/>
              <a:gd name="T8" fmla="*/ 35113 w 1288494"/>
              <a:gd name="T9" fmla="*/ 156235 h 722529"/>
              <a:gd name="T10" fmla="*/ 26333 w 1288494"/>
              <a:gd name="T11" fmla="*/ 136828 h 722529"/>
              <a:gd name="T12" fmla="*/ 1239720 w 1288494"/>
              <a:gd name="T13" fmla="*/ 668609 h 722529"/>
              <a:gd name="T14" fmla="*/ 1232892 w 1288494"/>
              <a:gd name="T15" fmla="*/ 654051 h 722529"/>
              <a:gd name="T16" fmla="*/ 1051470 w 1288494"/>
              <a:gd name="T17" fmla="*/ 590975 h 722529"/>
              <a:gd name="T18" fmla="*/ 1237769 w 1288494"/>
              <a:gd name="T19" fmla="*/ 617176 h 722529"/>
              <a:gd name="T20" fmla="*/ 14629 w 1288494"/>
              <a:gd name="T21" fmla="*/ 104802 h 722529"/>
              <a:gd name="T22" fmla="*/ 2924 w 1288494"/>
              <a:gd name="T23" fmla="*/ 9703 h 722529"/>
              <a:gd name="T24" fmla="*/ 9753 w 1288494"/>
              <a:gd name="T25" fmla="*/ 44641 h 722529"/>
              <a:gd name="T26" fmla="*/ 23409 w 1288494"/>
              <a:gd name="T27" fmla="*/ 99952 h 722529"/>
              <a:gd name="T28" fmla="*/ 59501 w 1288494"/>
              <a:gd name="T29" fmla="*/ 179524 h 722529"/>
              <a:gd name="T30" fmla="*/ 143384 w 1288494"/>
              <a:gd name="T31" fmla="*/ 282387 h 722529"/>
              <a:gd name="T32" fmla="*/ 221412 w 1288494"/>
              <a:gd name="T33" fmla="*/ 351284 h 722529"/>
              <a:gd name="T34" fmla="*/ 282864 w 1288494"/>
              <a:gd name="T35" fmla="*/ 393015 h 722529"/>
              <a:gd name="T36" fmla="*/ 415516 w 1288494"/>
              <a:gd name="T37" fmla="*/ 466767 h 722529"/>
              <a:gd name="T38" fmla="*/ 481842 w 1288494"/>
              <a:gd name="T39" fmla="*/ 498788 h 722529"/>
              <a:gd name="T40" fmla="*/ 567677 w 1288494"/>
              <a:gd name="T41" fmla="*/ 531781 h 722529"/>
              <a:gd name="T42" fmla="*/ 686675 w 1288494"/>
              <a:gd name="T43" fmla="*/ 564774 h 722529"/>
              <a:gd name="T44" fmla="*/ 972463 w 1288494"/>
              <a:gd name="T45" fmla="*/ 620089 h 722529"/>
              <a:gd name="T46" fmla="*/ 1247035 w 1288494"/>
              <a:gd name="T47" fmla="*/ 637554 h 722529"/>
              <a:gd name="T48" fmla="*/ 1109994 w 1288494"/>
              <a:gd name="T49" fmla="*/ 639499 h 722529"/>
              <a:gd name="T50" fmla="*/ 1031962 w 1288494"/>
              <a:gd name="T51" fmla="*/ 633674 h 722529"/>
              <a:gd name="T52" fmla="*/ 951981 w 1288494"/>
              <a:gd name="T53" fmla="*/ 626882 h 722529"/>
              <a:gd name="T54" fmla="*/ 911014 w 1288494"/>
              <a:gd name="T55" fmla="*/ 622030 h 722529"/>
              <a:gd name="T56" fmla="*/ 817377 w 1288494"/>
              <a:gd name="T57" fmla="*/ 604560 h 722529"/>
              <a:gd name="T58" fmla="*/ 784213 w 1288494"/>
              <a:gd name="T59" fmla="*/ 597767 h 722529"/>
              <a:gd name="T60" fmla="*/ 729592 w 1288494"/>
              <a:gd name="T61" fmla="*/ 587095 h 722529"/>
              <a:gd name="T62" fmla="*/ 684724 w 1288494"/>
              <a:gd name="T63" fmla="*/ 573509 h 722529"/>
              <a:gd name="T64" fmla="*/ 643757 w 1288494"/>
              <a:gd name="T65" fmla="*/ 563805 h 722529"/>
              <a:gd name="T66" fmla="*/ 596938 w 1288494"/>
              <a:gd name="T67" fmla="*/ 552161 h 722529"/>
              <a:gd name="T68" fmla="*/ 555972 w 1288494"/>
              <a:gd name="T69" fmla="*/ 537601 h 722529"/>
              <a:gd name="T70" fmla="*/ 527686 w 1288494"/>
              <a:gd name="T71" fmla="*/ 527898 h 722529"/>
              <a:gd name="T72" fmla="*/ 495498 w 1288494"/>
              <a:gd name="T73" fmla="*/ 516257 h 722529"/>
              <a:gd name="T74" fmla="*/ 449656 w 1288494"/>
              <a:gd name="T75" fmla="*/ 497815 h 722529"/>
              <a:gd name="T76" fmla="*/ 424296 w 1288494"/>
              <a:gd name="T77" fmla="*/ 485201 h 722529"/>
              <a:gd name="T78" fmla="*/ 393081 w 1288494"/>
              <a:gd name="T79" fmla="*/ 468705 h 722529"/>
              <a:gd name="T80" fmla="*/ 355042 w 1288494"/>
              <a:gd name="T81" fmla="*/ 449298 h 722529"/>
              <a:gd name="T82" fmla="*/ 328707 w 1288494"/>
              <a:gd name="T83" fmla="*/ 435711 h 722529"/>
              <a:gd name="T84" fmla="*/ 294568 w 1288494"/>
              <a:gd name="T85" fmla="*/ 414361 h 722529"/>
              <a:gd name="T86" fmla="*/ 241895 w 1288494"/>
              <a:gd name="T87" fmla="*/ 379429 h 722529"/>
              <a:gd name="T88" fmla="*/ 211658 w 1288494"/>
              <a:gd name="T89" fmla="*/ 360021 h 722529"/>
              <a:gd name="T90" fmla="*/ 149233 w 1288494"/>
              <a:gd name="T91" fmla="*/ 307618 h 722529"/>
              <a:gd name="T92" fmla="*/ 135576 w 1288494"/>
              <a:gd name="T93" fmla="*/ 292090 h 722529"/>
              <a:gd name="T94" fmla="*/ 132652 w 1288494"/>
              <a:gd name="T95" fmla="*/ 287242 h 722529"/>
              <a:gd name="T96" fmla="*/ 122900 w 1288494"/>
              <a:gd name="T97" fmla="*/ 278504 h 722529"/>
              <a:gd name="T98" fmla="*/ 109243 w 1288494"/>
              <a:gd name="T99" fmla="*/ 265891 h 722529"/>
              <a:gd name="T100" fmla="*/ 91686 w 1288494"/>
              <a:gd name="T101" fmla="*/ 242600 h 722529"/>
              <a:gd name="T102" fmla="*/ 84862 w 1288494"/>
              <a:gd name="T103" fmla="*/ 233869 h 722529"/>
              <a:gd name="T104" fmla="*/ 70226 w 1288494"/>
              <a:gd name="T105" fmla="*/ 215428 h 722529"/>
              <a:gd name="T106" fmla="*/ 63398 w 1288494"/>
              <a:gd name="T107" fmla="*/ 198931 h 722529"/>
              <a:gd name="T108" fmla="*/ 46818 w 1288494"/>
              <a:gd name="T109" fmla="*/ 174671 h 722529"/>
              <a:gd name="T110" fmla="*/ 37065 w 1288494"/>
              <a:gd name="T111" fmla="*/ 160117 h 722529"/>
              <a:gd name="T112" fmla="*/ 34141 w 1288494"/>
              <a:gd name="T113" fmla="*/ 143620 h 722529"/>
              <a:gd name="T114" fmla="*/ 16581 w 1288494"/>
              <a:gd name="T115" fmla="*/ 100924 h 722529"/>
              <a:gd name="T116" fmla="*/ 4877 w 1288494"/>
              <a:gd name="T117" fmla="*/ 50461 h 722529"/>
              <a:gd name="T118" fmla="*/ 1891 w 1288494"/>
              <a:gd name="T119" fmla="*/ 3032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28 w 1288494"/>
              <a:gd name="T1" fmla="*/ 108683 h 722529"/>
              <a:gd name="T2" fmla="*/ 32188 w 1288494"/>
              <a:gd name="T3" fmla="*/ 149442 h 722529"/>
              <a:gd name="T4" fmla="*/ 37065 w 1288494"/>
              <a:gd name="T5" fmla="*/ 159145 h 722529"/>
              <a:gd name="T6" fmla="*/ 49742 w 1288494"/>
              <a:gd name="T7" fmla="*/ 184380 h 722529"/>
              <a:gd name="T8" fmla="*/ 1141205 w 1288494"/>
              <a:gd name="T9" fmla="*/ 707424 h 722529"/>
              <a:gd name="T10" fmla="*/ 1229966 w 1288494"/>
              <a:gd name="T11" fmla="*/ 628824 h 722529"/>
              <a:gd name="T12" fmla="*/ 1062199 w 1288494"/>
              <a:gd name="T13" fmla="*/ 576424 h 722529"/>
              <a:gd name="T14" fmla="*/ 1291417 w 1288494"/>
              <a:gd name="T15" fmla="*/ 636588 h 722529"/>
              <a:gd name="T16" fmla="*/ 911988 w 1288494"/>
              <a:gd name="T17" fmla="*/ 621058 h 722529"/>
              <a:gd name="T18" fmla="*/ 244822 w 1288494"/>
              <a:gd name="T19" fmla="*/ 367781 h 722529"/>
              <a:gd name="T20" fmla="*/ 335533 w 1288494"/>
              <a:gd name="T21" fmla="*/ 439595 h 722529"/>
              <a:gd name="T22" fmla="*/ 440876 w 1288494"/>
              <a:gd name="T23" fmla="*/ 491023 h 722529"/>
              <a:gd name="T24" fmla="*/ 394059 w 1288494"/>
              <a:gd name="T25" fmla="*/ 469678 h 722529"/>
              <a:gd name="T26" fmla="*/ 368698 w 1288494"/>
              <a:gd name="T27" fmla="*/ 458029 h 722529"/>
              <a:gd name="T28" fmla="*/ 348214 w 1288494"/>
              <a:gd name="T29" fmla="*/ 446388 h 722529"/>
              <a:gd name="T30" fmla="*/ 307245 w 1288494"/>
              <a:gd name="T31" fmla="*/ 424067 h 722529"/>
              <a:gd name="T32" fmla="*/ 271159 w 1288494"/>
              <a:gd name="T33" fmla="*/ 401746 h 722529"/>
              <a:gd name="T34" fmla="*/ 226289 w 1288494"/>
              <a:gd name="T35" fmla="*/ 370696 h 722529"/>
              <a:gd name="T36" fmla="*/ 196051 w 1288494"/>
              <a:gd name="T37" fmla="*/ 348374 h 722529"/>
              <a:gd name="T38" fmla="*/ 142404 w 1288494"/>
              <a:gd name="T39" fmla="*/ 299856 h 722529"/>
              <a:gd name="T40" fmla="*/ 140456 w 1288494"/>
              <a:gd name="T41" fmla="*/ 290153 h 722529"/>
              <a:gd name="T42" fmla="*/ 129727 w 1288494"/>
              <a:gd name="T43" fmla="*/ 285297 h 722529"/>
              <a:gd name="T44" fmla="*/ 114119 w 1288494"/>
              <a:gd name="T45" fmla="*/ 272684 h 722529"/>
              <a:gd name="T46" fmla="*/ 104366 w 1288494"/>
              <a:gd name="T47" fmla="*/ 260070 h 722529"/>
              <a:gd name="T48" fmla="*/ 89738 w 1288494"/>
              <a:gd name="T49" fmla="*/ 242601 h 722529"/>
              <a:gd name="T50" fmla="*/ 75102 w 1288494"/>
              <a:gd name="T51" fmla="*/ 224166 h 722529"/>
              <a:gd name="T52" fmla="*/ 67301 w 1288494"/>
              <a:gd name="T53" fmla="*/ 205725 h 722529"/>
              <a:gd name="T54" fmla="*/ 54624 w 1288494"/>
              <a:gd name="T55" fmla="*/ 189228 h 722529"/>
              <a:gd name="T56" fmla="*/ 42915 w 1288494"/>
              <a:gd name="T57" fmla="*/ 170794 h 722529"/>
              <a:gd name="T58" fmla="*/ 37065 w 1288494"/>
              <a:gd name="T59" fmla="*/ 155263 h 722529"/>
              <a:gd name="T60" fmla="*/ 28284 w 1288494"/>
              <a:gd name="T61" fmla="*/ 130035 h 722529"/>
              <a:gd name="T62" fmla="*/ 7800 w 1288494"/>
              <a:gd name="T63" fmla="*/ 69869 h 722529"/>
              <a:gd name="T64" fmla="*/ 4876 w 1288494"/>
              <a:gd name="T65" fmla="*/ 33965 h 722529"/>
              <a:gd name="T66" fmla="*/ 1951 w 1288494"/>
              <a:gd name="T67" fmla="*/ 13586 h 722529"/>
              <a:gd name="T68" fmla="*/ 5855 w 1288494"/>
              <a:gd name="T69" fmla="*/ 40759 h 722529"/>
              <a:gd name="T70" fmla="*/ 32189 w 1288494"/>
              <a:gd name="T71" fmla="*/ 123242 h 722529"/>
              <a:gd name="T72" fmla="*/ 70225 w 1288494"/>
              <a:gd name="T73" fmla="*/ 194083 h 722529"/>
              <a:gd name="T74" fmla="*/ 165814 w 1288494"/>
              <a:gd name="T75" fmla="*/ 302767 h 722529"/>
              <a:gd name="T76" fmla="*/ 242526 w 1288494"/>
              <a:gd name="T77" fmla="*/ 366186 h 722529"/>
              <a:gd name="T78" fmla="*/ 305296 w 1288494"/>
              <a:gd name="T79" fmla="*/ 406601 h 722529"/>
              <a:gd name="T80" fmla="*/ 432096 w 1288494"/>
              <a:gd name="T81" fmla="*/ 474526 h 722529"/>
              <a:gd name="T82" fmla="*/ 488670 w 1288494"/>
              <a:gd name="T83" fmla="*/ 501698 h 722529"/>
              <a:gd name="T84" fmla="*/ 572553 w 1288494"/>
              <a:gd name="T85" fmla="*/ 532754 h 722529"/>
              <a:gd name="T86" fmla="*/ 822253 w 1288494"/>
              <a:gd name="T87" fmla="*/ 594858 h 722529"/>
              <a:gd name="T88" fmla="*/ 974413 w 1288494"/>
              <a:gd name="T89" fmla="*/ 620090 h 722529"/>
              <a:gd name="T90" fmla="*/ 1247523 w 1288494"/>
              <a:gd name="T91" fmla="*/ 638527 h 722529"/>
              <a:gd name="T92" fmla="*/ 1091461 w 1288494"/>
              <a:gd name="T93" fmla="*/ 636587 h 722529"/>
              <a:gd name="T94" fmla="*/ 1031961 w 1288494"/>
              <a:gd name="T95" fmla="*/ 633675 h 722529"/>
              <a:gd name="T96" fmla="*/ 950029 w 1288494"/>
              <a:gd name="T97" fmla="*/ 626882 h 722529"/>
              <a:gd name="T98" fmla="*/ 913939 w 1288494"/>
              <a:gd name="T99" fmla="*/ 620090 h 722529"/>
              <a:gd name="T100" fmla="*/ 809572 w 1288494"/>
              <a:gd name="T101" fmla="*/ 602624 h 722529"/>
              <a:gd name="T102" fmla="*/ 773483 w 1288494"/>
              <a:gd name="T103" fmla="*/ 595831 h 722529"/>
              <a:gd name="T104" fmla="*/ 711058 w 1288494"/>
              <a:gd name="T105" fmla="*/ 581272 h 722529"/>
              <a:gd name="T106" fmla="*/ 673019 w 1288494"/>
              <a:gd name="T107" fmla="*/ 572541 h 722529"/>
              <a:gd name="T108" fmla="*/ 634978 w 1288494"/>
              <a:gd name="T109" fmla="*/ 562838 h 722529"/>
              <a:gd name="T110" fmla="*/ 589135 w 1288494"/>
              <a:gd name="T111" fmla="*/ 548278 h 722529"/>
              <a:gd name="T112" fmla="*/ 555971 w 1288494"/>
              <a:gd name="T113" fmla="*/ 537602 h 722529"/>
              <a:gd name="T114" fmla="*/ 527685 w 1288494"/>
              <a:gd name="T115" fmla="*/ 527898 h 722529"/>
              <a:gd name="T116" fmla="*/ 495497 w 1288494"/>
              <a:gd name="T117" fmla="*/ 516257 h 722529"/>
              <a:gd name="T118" fmla="*/ 449655 w 1288494"/>
              <a:gd name="T119" fmla="*/ 4978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3AB5-03FF-40A5-B4AA-CD2FF1A93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C4E2-DE38-4811-9F53-2A54338AF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FF82-55AA-4353-BBA0-0F4943D28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940F-0CEF-4949-ADC5-58057F7FE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77B3-7C5C-410C-9B7F-4BC929E2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0AA0B21B-D4EC-463B-ADB6-27FA9754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12" r:id="rId2"/>
    <p:sldLayoutId id="2147484213" r:id="rId3"/>
    <p:sldLayoutId id="2147484214" r:id="rId4"/>
    <p:sldLayoutId id="2147484221" r:id="rId5"/>
    <p:sldLayoutId id="2147484215" r:id="rId6"/>
    <p:sldLayoutId id="2147484216" r:id="rId7"/>
    <p:sldLayoutId id="2147484217" r:id="rId8"/>
    <p:sldLayoutId id="2147484222" r:id="rId9"/>
    <p:sldLayoutId id="2147484218" r:id="rId10"/>
    <p:sldLayoutId id="21474842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00JJ\Desktop\CORE%20VALUES.mov" TargetMode="Externa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corebank.com/mobile-bank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850900"/>
            <a:ext cx="9151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7938" y="0"/>
            <a:ext cx="9151938" cy="51816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63" y="5181600"/>
            <a:ext cx="9131300" cy="16764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7938" y="0"/>
            <a:ext cx="9144001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181600"/>
            <a:ext cx="9144000" cy="1665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5" descr="C:\Users\1100JJ\Desktop\Untitle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75" y="5500688"/>
            <a:ext cx="3124200" cy="2206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438900"/>
            <a:ext cx="19812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981325" y="6151563"/>
            <a:ext cx="310373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chemeClr val="bg1"/>
                </a:solidFill>
                <a:latin typeface="Century Gothic" pitchFamily="34" charset="0"/>
              </a:rPr>
              <a:t>COREBANK.COM  402 333 9100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41600" y="5986463"/>
            <a:ext cx="38433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E VALUES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79375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48400"/>
            <a:ext cx="3244174" cy="229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 sz="4800">
              <a:latin typeface="Wisdom Script AI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48400"/>
            <a:ext cx="3244174" cy="229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467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cript MT Bold" pitchFamily="66" charset="0"/>
              </a:rPr>
              <a:t>AboutUs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1163638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1143000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e Bank Logo - Stack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3124200"/>
            <a:ext cx="1524000" cy="1524000"/>
          </a:xfrm>
          <a:prstGeom prst="rect">
            <a:avLst/>
          </a:prstGeom>
        </p:spPr>
      </p:pic>
      <p:pic>
        <p:nvPicPr>
          <p:cNvPr id="16" name="Picture 15" descr="Core Bank Trust Logo (Compressed) - 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5257800"/>
            <a:ext cx="2391930" cy="833438"/>
          </a:xfrm>
          <a:prstGeom prst="rect">
            <a:avLst/>
          </a:prstGeom>
        </p:spPr>
      </p:pic>
      <p:pic>
        <p:nvPicPr>
          <p:cNvPr id="17" name="Picture 16" descr="Core Bank Title and Escrow Logo (Compressed) - 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5181600"/>
            <a:ext cx="2514600" cy="8761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Script MT Bold" pitchFamily="66" charset="0"/>
              </a:rPr>
              <a:t>About Us</a:t>
            </a:r>
            <a:endParaRPr lang="en-US" dirty="0" smtClean="0">
              <a:solidFill>
                <a:schemeClr val="bg2"/>
              </a:solidFill>
              <a:latin typeface="Script MT Bold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206240"/>
          </a:xfrm>
        </p:spPr>
        <p:txBody>
          <a:bodyPr/>
          <a:lstStyle/>
          <a:p>
            <a:pPr eaLnBrk="1" hangingPunct="1">
              <a:buClrTx/>
              <a:buFont typeface="Arial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Locally owned and </a:t>
            </a:r>
            <a:r>
              <a:rPr lang="en-US" sz="1800" dirty="0" smtClean="0">
                <a:latin typeface="Century Gothic" pitchFamily="34" charset="0"/>
              </a:rPr>
              <a:t>operated</a:t>
            </a:r>
          </a:p>
          <a:p>
            <a:pPr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8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smtClean="0">
                <a:latin typeface="Century Gothic" pitchFamily="34" charset="0"/>
              </a:rPr>
              <a:t>retail branch locations throughout Omaha and Ashland</a:t>
            </a:r>
          </a:p>
          <a:p>
            <a:pPr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Products </a:t>
            </a:r>
            <a:r>
              <a:rPr lang="en-US" sz="1800" dirty="0">
                <a:latin typeface="Century Gothic" pitchFamily="34" charset="0"/>
              </a:rPr>
              <a:t>that compete with any of the ‘big banks</a:t>
            </a:r>
            <a:r>
              <a:rPr lang="en-US" sz="1800" dirty="0" smtClean="0">
                <a:latin typeface="Century Gothic" pitchFamily="34" charset="0"/>
              </a:rPr>
              <a:t>’</a:t>
            </a:r>
          </a:p>
          <a:p>
            <a:pPr lvl="1" eaLnBrk="1" hangingPunct="1">
              <a:buClrTx/>
              <a:buFont typeface="Arial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  <a:hlinkClick r:id="rId2"/>
              </a:rPr>
              <a:t>Business Mobile Banking</a:t>
            </a:r>
            <a:endParaRPr lang="en-US" sz="1600" dirty="0" smtClean="0">
              <a:latin typeface="Century Gothic" pitchFamily="34" charset="0"/>
            </a:endParaRPr>
          </a:p>
          <a:p>
            <a:pPr eaLnBrk="1" hangingPunct="1">
              <a:buClrTx/>
              <a:buNone/>
              <a:defRPr/>
            </a:pPr>
            <a:endParaRPr lang="en-US" sz="1800" dirty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r>
              <a:rPr lang="en-US" sz="1800" dirty="0">
                <a:latin typeface="Century Gothic" pitchFamily="34" charset="0"/>
              </a:rPr>
              <a:t>Personalized service that you appreciate in a community </a:t>
            </a:r>
            <a:r>
              <a:rPr lang="en-US" sz="1800" dirty="0" smtClean="0">
                <a:latin typeface="Century Gothic" pitchFamily="34" charset="0"/>
              </a:rPr>
              <a:t>bank</a:t>
            </a: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r>
              <a:rPr lang="en-US" sz="1800" dirty="0" smtClean="0">
                <a:latin typeface="Century Gothic" pitchFamily="34" charset="0"/>
              </a:rPr>
              <a:t>A vibrant culture and a customer focused banking experience that places </a:t>
            </a:r>
            <a:r>
              <a:rPr lang="en-US" sz="1800" i="1" dirty="0" smtClean="0">
                <a:latin typeface="Century Gothic" pitchFamily="34" charset="0"/>
              </a:rPr>
              <a:t>“you at the core”</a:t>
            </a: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>
              <a:latin typeface="Century Gothic" pitchFamily="34" charset="0"/>
            </a:endParaRPr>
          </a:p>
          <a:p>
            <a:pPr marL="0" indent="0" eaLnBrk="1" hangingPunct="1">
              <a:buClrTx/>
              <a:buFont typeface="Rage Italic" pitchFamily="66" charset="0"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marL="0" indent="0" eaLnBrk="1" hangingPunct="1">
              <a:buClrTx/>
              <a:buFont typeface="Rage Italic" pitchFamily="66" charset="0"/>
              <a:buNone/>
              <a:defRPr/>
            </a:pPr>
            <a:r>
              <a:rPr lang="en-US" sz="1800" dirty="0" smtClean="0">
                <a:latin typeface="Century Gothic" pitchFamily="34" charset="0"/>
              </a:rPr>
              <a:t>	</a:t>
            </a: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eaLnBrk="1" hangingPunct="1">
              <a:buClrTx/>
              <a:buFont typeface="Arial" charset="0"/>
              <a:buChar char="•"/>
              <a:defRPr/>
            </a:pPr>
            <a:endParaRPr lang="en-US" sz="1800" dirty="0" smtClean="0">
              <a:latin typeface="Century Gothi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163638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1163638"/>
            <a:ext cx="2667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48400"/>
            <a:ext cx="3244174" cy="229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Script MT Bold" pitchFamily="66" charset="0"/>
              </a:rPr>
              <a:t>Our Vision</a:t>
            </a:r>
            <a:endParaRPr lang="en-US" dirty="0" smtClean="0">
              <a:solidFill>
                <a:schemeClr val="bg2"/>
              </a:solidFill>
              <a:latin typeface="Script MT Bold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001000" cy="4206240"/>
          </a:xfrm>
        </p:spPr>
        <p:txBody>
          <a:bodyPr/>
          <a:lstStyle/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endParaRPr lang="en-US" sz="1800" dirty="0" smtClean="0">
              <a:latin typeface="Century Gothic" pitchFamily="34" charset="0"/>
            </a:endParaRPr>
          </a:p>
          <a:p>
            <a:pPr algn="ctr" eaLnBrk="1" hangingPunct="1">
              <a:buClrTx/>
              <a:buNone/>
              <a:defRPr/>
            </a:pPr>
            <a:r>
              <a:rPr lang="en-US" sz="1800" dirty="0" smtClean="0">
                <a:latin typeface="Century Gothic" pitchFamily="34" charset="0"/>
              </a:rPr>
              <a:t>To be a truly remarkable company that just happens to be a bank.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163638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1163638"/>
            <a:ext cx="2667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48400"/>
            <a:ext cx="3244174" cy="229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e Bank Screensaver -White Letter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717280" cy="5448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Script MT Bold" pitchFamily="66" charset="0"/>
              </a:rPr>
              <a:t>Why 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We deliver the personalized service you desire and deserve.  </a:t>
            </a: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  <a:defRPr/>
            </a:pPr>
            <a:endParaRPr lang="en-US" sz="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We make banking fun!</a:t>
            </a:r>
          </a:p>
          <a:p>
            <a:pPr marL="0" indent="0" eaLnBrk="1" hangingPunct="1">
              <a:lnSpc>
                <a:spcPct val="90000"/>
              </a:lnSpc>
              <a:buClrTx/>
              <a:buFont typeface="Rage Italic" pitchFamily="66" charset="0"/>
              <a:buNone/>
              <a:defRPr/>
            </a:pPr>
            <a:endParaRPr lang="en-US" sz="6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  <a:defRPr/>
            </a:pPr>
            <a:r>
              <a:rPr lang="en-US" dirty="0" smtClean="0">
                <a:latin typeface="Arial Narrow" pitchFamily="34" charset="0"/>
              </a:rPr>
              <a:t>We are passionate about what we do, and it shows.</a:t>
            </a: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  <a:defRPr/>
            </a:pPr>
            <a:endParaRPr lang="en-US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None/>
              <a:defRPr/>
            </a:pPr>
            <a:endParaRPr lang="en-US" dirty="0" smtClean="0">
              <a:latin typeface="Script MT Bold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63638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7400" y="1163638"/>
            <a:ext cx="289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re Bank Screensaver -White Letter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05200"/>
            <a:ext cx="4511040" cy="2819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Script MT Bold" pitchFamily="66" charset="0"/>
              </a:rPr>
              <a:t>Thank you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 Narrow" pitchFamily="34" charset="0"/>
              </a:rPr>
              <a:t>Thank you for giving us the opportunity to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 Narrow" pitchFamily="34" charset="0"/>
              </a:rPr>
              <a:t>make this presentation.  We look forward to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 Narrow" pitchFamily="34" charset="0"/>
              </a:rPr>
              <a:t>serving you in the future!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dirty="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1100" dirty="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1100" dirty="0" smtClean="0">
              <a:latin typeface="Century Gothic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63638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72200" y="1163638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48400"/>
            <a:ext cx="3244174" cy="229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4572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Debra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Kopecky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Hansen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402.891.8137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dhansen@corebank.com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www.corebank.com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1369</TotalTime>
  <Words>146</Words>
  <Application>Microsoft Office PowerPoint</Application>
  <PresentationFormat>On-screen Show (4:3)</PresentationFormat>
  <Paragraphs>56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PowerPoint Presentation</vt:lpstr>
      <vt:lpstr>PowerPoint Presentation</vt:lpstr>
      <vt:lpstr>AboutUs</vt:lpstr>
      <vt:lpstr>About Us</vt:lpstr>
      <vt:lpstr>Our Vision</vt:lpstr>
      <vt:lpstr>PowerPoint Presentation</vt:lpstr>
      <vt:lpstr>Why Us</vt:lpstr>
      <vt:lpstr>Thank you</vt:lpstr>
    </vt:vector>
  </TitlesOfParts>
  <Company>Omaha State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343ag</dc:creator>
  <cp:lastModifiedBy>KING, JACLYN</cp:lastModifiedBy>
  <cp:revision>94</cp:revision>
  <cp:lastPrinted>2013-09-24T13:30:51Z</cp:lastPrinted>
  <dcterms:created xsi:type="dcterms:W3CDTF">2010-05-28T18:10:26Z</dcterms:created>
  <dcterms:modified xsi:type="dcterms:W3CDTF">2014-06-10T21:16:07Z</dcterms:modified>
</cp:coreProperties>
</file>