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97"/>
  </p:notesMasterIdLst>
  <p:sldIdLst>
    <p:sldId id="256" r:id="rId2"/>
    <p:sldId id="373" r:id="rId3"/>
    <p:sldId id="269" r:id="rId4"/>
    <p:sldId id="281" r:id="rId5"/>
    <p:sldId id="446" r:id="rId6"/>
    <p:sldId id="378" r:id="rId7"/>
    <p:sldId id="379" r:id="rId8"/>
    <p:sldId id="380" r:id="rId9"/>
    <p:sldId id="381" r:id="rId10"/>
    <p:sldId id="382" r:id="rId11"/>
    <p:sldId id="385" r:id="rId12"/>
    <p:sldId id="389" r:id="rId13"/>
    <p:sldId id="390" r:id="rId14"/>
    <p:sldId id="391" r:id="rId15"/>
    <p:sldId id="392" r:id="rId16"/>
    <p:sldId id="393" r:id="rId17"/>
    <p:sldId id="394" r:id="rId18"/>
    <p:sldId id="395" r:id="rId19"/>
    <p:sldId id="396" r:id="rId20"/>
    <p:sldId id="397" r:id="rId21"/>
    <p:sldId id="398" r:id="rId22"/>
    <p:sldId id="402" r:id="rId23"/>
    <p:sldId id="403" r:id="rId24"/>
    <p:sldId id="405" r:id="rId25"/>
    <p:sldId id="406" r:id="rId26"/>
    <p:sldId id="407" r:id="rId27"/>
    <p:sldId id="408" r:id="rId28"/>
    <p:sldId id="409" r:id="rId29"/>
    <p:sldId id="410" r:id="rId30"/>
    <p:sldId id="411" r:id="rId31"/>
    <p:sldId id="412" r:id="rId32"/>
    <p:sldId id="414" r:id="rId33"/>
    <p:sldId id="415" r:id="rId34"/>
    <p:sldId id="416" r:id="rId35"/>
    <p:sldId id="417" r:id="rId36"/>
    <p:sldId id="422" r:id="rId37"/>
    <p:sldId id="467" r:id="rId38"/>
    <p:sldId id="468" r:id="rId39"/>
    <p:sldId id="464" r:id="rId40"/>
    <p:sldId id="461" r:id="rId41"/>
    <p:sldId id="465" r:id="rId42"/>
    <p:sldId id="466" r:id="rId43"/>
    <p:sldId id="462" r:id="rId44"/>
    <p:sldId id="463" r:id="rId45"/>
    <p:sldId id="460" r:id="rId46"/>
    <p:sldId id="457" r:id="rId47"/>
    <p:sldId id="458" r:id="rId48"/>
    <p:sldId id="459" r:id="rId49"/>
    <p:sldId id="433" r:id="rId50"/>
    <p:sldId id="470" r:id="rId51"/>
    <p:sldId id="471" r:id="rId52"/>
    <p:sldId id="435" r:id="rId53"/>
    <p:sldId id="473" r:id="rId54"/>
    <p:sldId id="474" r:id="rId55"/>
    <p:sldId id="476" r:id="rId56"/>
    <p:sldId id="450" r:id="rId57"/>
    <p:sldId id="477" r:id="rId58"/>
    <p:sldId id="478" r:id="rId59"/>
    <p:sldId id="479" r:id="rId60"/>
    <p:sldId id="480" r:id="rId61"/>
    <p:sldId id="481" r:id="rId62"/>
    <p:sldId id="482" r:id="rId63"/>
    <p:sldId id="483" r:id="rId64"/>
    <p:sldId id="484" r:id="rId65"/>
    <p:sldId id="485" r:id="rId66"/>
    <p:sldId id="486" r:id="rId67"/>
    <p:sldId id="488" r:id="rId68"/>
    <p:sldId id="489" r:id="rId69"/>
    <p:sldId id="490" r:id="rId70"/>
    <p:sldId id="491" r:id="rId71"/>
    <p:sldId id="492" r:id="rId72"/>
    <p:sldId id="447" r:id="rId73"/>
    <p:sldId id="374" r:id="rId74"/>
    <p:sldId id="432" r:id="rId75"/>
    <p:sldId id="449" r:id="rId76"/>
    <p:sldId id="451" r:id="rId77"/>
    <p:sldId id="452" r:id="rId78"/>
    <p:sldId id="454" r:id="rId79"/>
    <p:sldId id="455" r:id="rId80"/>
    <p:sldId id="448" r:id="rId81"/>
    <p:sldId id="431" r:id="rId82"/>
    <p:sldId id="429" r:id="rId83"/>
    <p:sldId id="360" r:id="rId84"/>
    <p:sldId id="354" r:id="rId85"/>
    <p:sldId id="342" r:id="rId86"/>
    <p:sldId id="352" r:id="rId87"/>
    <p:sldId id="353" r:id="rId88"/>
    <p:sldId id="355" r:id="rId89"/>
    <p:sldId id="356" r:id="rId90"/>
    <p:sldId id="357" r:id="rId91"/>
    <p:sldId id="358" r:id="rId92"/>
    <p:sldId id="359" r:id="rId93"/>
    <p:sldId id="349" r:id="rId94"/>
    <p:sldId id="298" r:id="rId95"/>
    <p:sldId id="299"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9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6"/>
    <p:restoredTop sz="96327"/>
  </p:normalViewPr>
  <p:slideViewPr>
    <p:cSldViewPr snapToGrid="0" snapToObjects="1">
      <p:cViewPr varScale="1">
        <p:scale>
          <a:sx n="128" d="100"/>
          <a:sy n="128" d="100"/>
        </p:scale>
        <p:origin x="6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8C92F-284E-3649-A4A4-D809A9CA9AFE}" type="doc">
      <dgm:prSet loTypeId="urn:microsoft.com/office/officeart/2005/8/layout/hChevron3" loCatId="" qsTypeId="urn:microsoft.com/office/officeart/2005/8/quickstyle/simple1" qsCatId="simple" csTypeId="urn:microsoft.com/office/officeart/2005/8/colors/accent2_5" csCatId="accent2" phldr="1"/>
      <dgm:spPr/>
    </dgm:pt>
    <dgm:pt modelId="{1A83A466-534B-F444-B876-1B66D7AC8522}">
      <dgm:prSet phldrT="[Text]"/>
      <dgm:spPr>
        <a:solidFill>
          <a:schemeClr val="accent3">
            <a:lumMod val="50000"/>
            <a:alpha val="90000"/>
          </a:schemeClr>
        </a:solidFill>
      </dgm:spPr>
      <dgm:t>
        <a:bodyPr/>
        <a:lstStyle/>
        <a:p>
          <a:r>
            <a:rPr lang="en-US" dirty="0"/>
            <a:t>Proposed Rule Released</a:t>
          </a:r>
        </a:p>
      </dgm:t>
    </dgm:pt>
    <dgm:pt modelId="{9D74B594-A140-0D40-9E9F-0FEE87FD3198}" type="parTrans" cxnId="{12195D7A-D98B-1B41-BE3B-FFA6B1DF0DD1}">
      <dgm:prSet/>
      <dgm:spPr/>
      <dgm:t>
        <a:bodyPr/>
        <a:lstStyle/>
        <a:p>
          <a:endParaRPr lang="en-US"/>
        </a:p>
      </dgm:t>
    </dgm:pt>
    <dgm:pt modelId="{39123502-3FB1-0C42-B766-F3B70D67491B}" type="sibTrans" cxnId="{12195D7A-D98B-1B41-BE3B-FFA6B1DF0DD1}">
      <dgm:prSet/>
      <dgm:spPr/>
      <dgm:t>
        <a:bodyPr/>
        <a:lstStyle/>
        <a:p>
          <a:endParaRPr lang="en-US"/>
        </a:p>
      </dgm:t>
    </dgm:pt>
    <dgm:pt modelId="{FAFEB8B7-4B66-DA4A-B28C-CC766E56F756}">
      <dgm:prSet phldrT="[Text]"/>
      <dgm:spPr>
        <a:solidFill>
          <a:srgbClr val="FFC000"/>
        </a:solidFill>
      </dgm:spPr>
      <dgm:t>
        <a:bodyPr/>
        <a:lstStyle/>
        <a:p>
          <a:r>
            <a:rPr lang="en-US" dirty="0"/>
            <a:t>Comments Welcome</a:t>
          </a:r>
        </a:p>
      </dgm:t>
    </dgm:pt>
    <dgm:pt modelId="{E033FBE7-0070-9142-A486-13DFEBCA27D3}" type="parTrans" cxnId="{571700C0-ED67-0548-AB13-CEE333289957}">
      <dgm:prSet/>
      <dgm:spPr/>
      <dgm:t>
        <a:bodyPr/>
        <a:lstStyle/>
        <a:p>
          <a:endParaRPr lang="en-US"/>
        </a:p>
      </dgm:t>
    </dgm:pt>
    <dgm:pt modelId="{F4EFDB7F-61E8-834A-8809-0F983BDAE926}" type="sibTrans" cxnId="{571700C0-ED67-0548-AB13-CEE333289957}">
      <dgm:prSet/>
      <dgm:spPr/>
      <dgm:t>
        <a:bodyPr/>
        <a:lstStyle/>
        <a:p>
          <a:endParaRPr lang="en-US"/>
        </a:p>
      </dgm:t>
    </dgm:pt>
    <dgm:pt modelId="{9404CF90-62CF-A343-9EE6-255ACD56D88C}">
      <dgm:prSet phldrT="[Text]"/>
      <dgm:spPr>
        <a:solidFill>
          <a:srgbClr val="D85C00"/>
        </a:solidFill>
      </dgm:spPr>
      <dgm:t>
        <a:bodyPr/>
        <a:lstStyle/>
        <a:p>
          <a:r>
            <a:rPr lang="en-US" dirty="0"/>
            <a:t>CMS Review and Finalization</a:t>
          </a:r>
        </a:p>
      </dgm:t>
    </dgm:pt>
    <dgm:pt modelId="{F75CF78F-2232-AC40-B65A-F3E68934A426}" type="parTrans" cxnId="{B5D6223B-89BE-4649-B608-E01A605800E4}">
      <dgm:prSet/>
      <dgm:spPr/>
      <dgm:t>
        <a:bodyPr/>
        <a:lstStyle/>
        <a:p>
          <a:endParaRPr lang="en-US"/>
        </a:p>
      </dgm:t>
    </dgm:pt>
    <dgm:pt modelId="{9CFFF20A-045D-1C46-ACB9-D4B1FC306E77}" type="sibTrans" cxnId="{B5D6223B-89BE-4649-B608-E01A605800E4}">
      <dgm:prSet/>
      <dgm:spPr/>
      <dgm:t>
        <a:bodyPr/>
        <a:lstStyle/>
        <a:p>
          <a:endParaRPr lang="en-US"/>
        </a:p>
      </dgm:t>
    </dgm:pt>
    <dgm:pt modelId="{32C5DE16-99ED-B643-8ACC-8D0905365C83}">
      <dgm:prSet phldrT="[Text]"/>
      <dgm:spPr>
        <a:solidFill>
          <a:srgbClr val="C00000"/>
        </a:solidFill>
      </dgm:spPr>
      <dgm:t>
        <a:bodyPr/>
        <a:lstStyle/>
        <a:p>
          <a:r>
            <a:rPr lang="en-US" dirty="0"/>
            <a:t>Final Rule Release</a:t>
          </a:r>
        </a:p>
      </dgm:t>
    </dgm:pt>
    <dgm:pt modelId="{4CC19B6E-4B1E-2E4B-B1D0-8F9BB1542424}" type="parTrans" cxnId="{73730D28-8A1C-A042-9080-9D748768CB9D}">
      <dgm:prSet/>
      <dgm:spPr/>
      <dgm:t>
        <a:bodyPr/>
        <a:lstStyle/>
        <a:p>
          <a:endParaRPr lang="en-US"/>
        </a:p>
      </dgm:t>
    </dgm:pt>
    <dgm:pt modelId="{4275F6D5-3240-3847-9FB1-C4415FFAD1A5}" type="sibTrans" cxnId="{73730D28-8A1C-A042-9080-9D748768CB9D}">
      <dgm:prSet/>
      <dgm:spPr/>
      <dgm:t>
        <a:bodyPr/>
        <a:lstStyle/>
        <a:p>
          <a:endParaRPr lang="en-US"/>
        </a:p>
      </dgm:t>
    </dgm:pt>
    <dgm:pt modelId="{C01DDADE-3999-A742-9FA6-C0C9E19C4459}" type="pres">
      <dgm:prSet presAssocID="{C728C92F-284E-3649-A4A4-D809A9CA9AFE}" presName="Name0" presStyleCnt="0">
        <dgm:presLayoutVars>
          <dgm:dir/>
          <dgm:resizeHandles val="exact"/>
        </dgm:presLayoutVars>
      </dgm:prSet>
      <dgm:spPr/>
    </dgm:pt>
    <dgm:pt modelId="{11D907F1-298D-FB4C-A197-C6190F36209D}" type="pres">
      <dgm:prSet presAssocID="{1A83A466-534B-F444-B876-1B66D7AC8522}" presName="parTxOnly" presStyleLbl="node1" presStyleIdx="0" presStyleCnt="4">
        <dgm:presLayoutVars>
          <dgm:bulletEnabled val="1"/>
        </dgm:presLayoutVars>
      </dgm:prSet>
      <dgm:spPr/>
    </dgm:pt>
    <dgm:pt modelId="{63AB01E4-8864-4C4B-A7D9-90D1CD79722E}" type="pres">
      <dgm:prSet presAssocID="{39123502-3FB1-0C42-B766-F3B70D67491B}" presName="parSpace" presStyleCnt="0"/>
      <dgm:spPr/>
    </dgm:pt>
    <dgm:pt modelId="{7EBEB8E8-5C83-6D42-A36B-F93DD733B962}" type="pres">
      <dgm:prSet presAssocID="{FAFEB8B7-4B66-DA4A-B28C-CC766E56F756}" presName="parTxOnly" presStyleLbl="node1" presStyleIdx="1" presStyleCnt="4">
        <dgm:presLayoutVars>
          <dgm:bulletEnabled val="1"/>
        </dgm:presLayoutVars>
      </dgm:prSet>
      <dgm:spPr/>
    </dgm:pt>
    <dgm:pt modelId="{5388674F-E79E-1C4D-A5C4-2CE27C84CB5C}" type="pres">
      <dgm:prSet presAssocID="{F4EFDB7F-61E8-834A-8809-0F983BDAE926}" presName="parSpace" presStyleCnt="0"/>
      <dgm:spPr/>
    </dgm:pt>
    <dgm:pt modelId="{D9C0BA5D-E3CC-9F4A-BF4F-B822C3CF7EC2}" type="pres">
      <dgm:prSet presAssocID="{9404CF90-62CF-A343-9EE6-255ACD56D88C}" presName="parTxOnly" presStyleLbl="node1" presStyleIdx="2" presStyleCnt="4">
        <dgm:presLayoutVars>
          <dgm:bulletEnabled val="1"/>
        </dgm:presLayoutVars>
      </dgm:prSet>
      <dgm:spPr/>
    </dgm:pt>
    <dgm:pt modelId="{34E4149A-C71D-674C-AEAF-2C232D596803}" type="pres">
      <dgm:prSet presAssocID="{9CFFF20A-045D-1C46-ACB9-D4B1FC306E77}" presName="parSpace" presStyleCnt="0"/>
      <dgm:spPr/>
    </dgm:pt>
    <dgm:pt modelId="{DE90298C-AE01-6141-8D7B-5F82167EA170}" type="pres">
      <dgm:prSet presAssocID="{32C5DE16-99ED-B643-8ACC-8D0905365C83}" presName="parTxOnly" presStyleLbl="node1" presStyleIdx="3" presStyleCnt="4">
        <dgm:presLayoutVars>
          <dgm:bulletEnabled val="1"/>
        </dgm:presLayoutVars>
      </dgm:prSet>
      <dgm:spPr/>
    </dgm:pt>
  </dgm:ptLst>
  <dgm:cxnLst>
    <dgm:cxn modelId="{FE6A8D12-F211-8245-98FE-C2A3CDF91DC5}" type="presOf" srcId="{FAFEB8B7-4B66-DA4A-B28C-CC766E56F756}" destId="{7EBEB8E8-5C83-6D42-A36B-F93DD733B962}" srcOrd="0" destOrd="0" presId="urn:microsoft.com/office/officeart/2005/8/layout/hChevron3"/>
    <dgm:cxn modelId="{CA7A5C16-21A6-BE47-8C8F-7BDCB6EFA17C}" type="presOf" srcId="{9404CF90-62CF-A343-9EE6-255ACD56D88C}" destId="{D9C0BA5D-E3CC-9F4A-BF4F-B822C3CF7EC2}" srcOrd="0" destOrd="0" presId="urn:microsoft.com/office/officeart/2005/8/layout/hChevron3"/>
    <dgm:cxn modelId="{7F211021-EA6B-0646-94DC-75B975F58AEC}" type="presOf" srcId="{32C5DE16-99ED-B643-8ACC-8D0905365C83}" destId="{DE90298C-AE01-6141-8D7B-5F82167EA170}" srcOrd="0" destOrd="0" presId="urn:microsoft.com/office/officeart/2005/8/layout/hChevron3"/>
    <dgm:cxn modelId="{73730D28-8A1C-A042-9080-9D748768CB9D}" srcId="{C728C92F-284E-3649-A4A4-D809A9CA9AFE}" destId="{32C5DE16-99ED-B643-8ACC-8D0905365C83}" srcOrd="3" destOrd="0" parTransId="{4CC19B6E-4B1E-2E4B-B1D0-8F9BB1542424}" sibTransId="{4275F6D5-3240-3847-9FB1-C4415FFAD1A5}"/>
    <dgm:cxn modelId="{B5D6223B-89BE-4649-B608-E01A605800E4}" srcId="{C728C92F-284E-3649-A4A4-D809A9CA9AFE}" destId="{9404CF90-62CF-A343-9EE6-255ACD56D88C}" srcOrd="2" destOrd="0" parTransId="{F75CF78F-2232-AC40-B65A-F3E68934A426}" sibTransId="{9CFFF20A-045D-1C46-ACB9-D4B1FC306E77}"/>
    <dgm:cxn modelId="{12195D7A-D98B-1B41-BE3B-FFA6B1DF0DD1}" srcId="{C728C92F-284E-3649-A4A4-D809A9CA9AFE}" destId="{1A83A466-534B-F444-B876-1B66D7AC8522}" srcOrd="0" destOrd="0" parTransId="{9D74B594-A140-0D40-9E9F-0FEE87FD3198}" sibTransId="{39123502-3FB1-0C42-B766-F3B70D67491B}"/>
    <dgm:cxn modelId="{B5ACF07E-066B-FB49-8FD6-D213165FA025}" type="presOf" srcId="{1A83A466-534B-F444-B876-1B66D7AC8522}" destId="{11D907F1-298D-FB4C-A197-C6190F36209D}" srcOrd="0" destOrd="0" presId="urn:microsoft.com/office/officeart/2005/8/layout/hChevron3"/>
    <dgm:cxn modelId="{571700C0-ED67-0548-AB13-CEE333289957}" srcId="{C728C92F-284E-3649-A4A4-D809A9CA9AFE}" destId="{FAFEB8B7-4B66-DA4A-B28C-CC766E56F756}" srcOrd="1" destOrd="0" parTransId="{E033FBE7-0070-9142-A486-13DFEBCA27D3}" sibTransId="{F4EFDB7F-61E8-834A-8809-0F983BDAE926}"/>
    <dgm:cxn modelId="{744B8BD2-43D7-4446-AF46-431F72FB5719}" type="presOf" srcId="{C728C92F-284E-3649-A4A4-D809A9CA9AFE}" destId="{C01DDADE-3999-A742-9FA6-C0C9E19C4459}" srcOrd="0" destOrd="0" presId="urn:microsoft.com/office/officeart/2005/8/layout/hChevron3"/>
    <dgm:cxn modelId="{0BCC147F-965D-7048-B1C8-6EAE0723C212}" type="presParOf" srcId="{C01DDADE-3999-A742-9FA6-C0C9E19C4459}" destId="{11D907F1-298D-FB4C-A197-C6190F36209D}" srcOrd="0" destOrd="0" presId="urn:microsoft.com/office/officeart/2005/8/layout/hChevron3"/>
    <dgm:cxn modelId="{8E50BAC4-B7D2-2043-8245-ED9A9F2E71FD}" type="presParOf" srcId="{C01DDADE-3999-A742-9FA6-C0C9E19C4459}" destId="{63AB01E4-8864-4C4B-A7D9-90D1CD79722E}" srcOrd="1" destOrd="0" presId="urn:microsoft.com/office/officeart/2005/8/layout/hChevron3"/>
    <dgm:cxn modelId="{90AC3C8D-41B5-F44B-80BC-1628B9C11CE8}" type="presParOf" srcId="{C01DDADE-3999-A742-9FA6-C0C9E19C4459}" destId="{7EBEB8E8-5C83-6D42-A36B-F93DD733B962}" srcOrd="2" destOrd="0" presId="urn:microsoft.com/office/officeart/2005/8/layout/hChevron3"/>
    <dgm:cxn modelId="{F96ACEE0-4185-264A-8DF5-0464A3EFC50C}" type="presParOf" srcId="{C01DDADE-3999-A742-9FA6-C0C9E19C4459}" destId="{5388674F-E79E-1C4D-A5C4-2CE27C84CB5C}" srcOrd="3" destOrd="0" presId="urn:microsoft.com/office/officeart/2005/8/layout/hChevron3"/>
    <dgm:cxn modelId="{AC1AF7E5-A506-C948-A8ED-B14D56D0C738}" type="presParOf" srcId="{C01DDADE-3999-A742-9FA6-C0C9E19C4459}" destId="{D9C0BA5D-E3CC-9F4A-BF4F-B822C3CF7EC2}" srcOrd="4" destOrd="0" presId="urn:microsoft.com/office/officeart/2005/8/layout/hChevron3"/>
    <dgm:cxn modelId="{42E5418F-2318-704A-B9ED-5F255F89B101}" type="presParOf" srcId="{C01DDADE-3999-A742-9FA6-C0C9E19C4459}" destId="{34E4149A-C71D-674C-AEAF-2C232D596803}" srcOrd="5" destOrd="0" presId="urn:microsoft.com/office/officeart/2005/8/layout/hChevron3"/>
    <dgm:cxn modelId="{377AD952-E192-0645-9048-5523D181E545}" type="presParOf" srcId="{C01DDADE-3999-A742-9FA6-C0C9E19C4459}" destId="{DE90298C-AE01-6141-8D7B-5F82167EA17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907F1-298D-FB4C-A197-C6190F36209D}">
      <dsp:nvSpPr>
        <dsp:cNvPr id="0" name=""/>
        <dsp:cNvSpPr/>
      </dsp:nvSpPr>
      <dsp:spPr>
        <a:xfrm>
          <a:off x="3252" y="2056637"/>
          <a:ext cx="3263480" cy="1305392"/>
        </a:xfrm>
        <a:prstGeom prst="homePlate">
          <a:avLst/>
        </a:prstGeom>
        <a:solidFill>
          <a:schemeClr val="accent3">
            <a:lumMod val="5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Proposed Rule Released</a:t>
          </a:r>
        </a:p>
      </dsp:txBody>
      <dsp:txXfrm>
        <a:off x="3252" y="2056637"/>
        <a:ext cx="2937132" cy="1305392"/>
      </dsp:txXfrm>
    </dsp:sp>
    <dsp:sp modelId="{7EBEB8E8-5C83-6D42-A36B-F93DD733B962}">
      <dsp:nvSpPr>
        <dsp:cNvPr id="0" name=""/>
        <dsp:cNvSpPr/>
      </dsp:nvSpPr>
      <dsp:spPr>
        <a:xfrm>
          <a:off x="2614036" y="2056637"/>
          <a:ext cx="3263480" cy="1305392"/>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Comments Welcome</a:t>
          </a:r>
        </a:p>
      </dsp:txBody>
      <dsp:txXfrm>
        <a:off x="3266732" y="2056637"/>
        <a:ext cx="1958088" cy="1305392"/>
      </dsp:txXfrm>
    </dsp:sp>
    <dsp:sp modelId="{D9C0BA5D-E3CC-9F4A-BF4F-B822C3CF7EC2}">
      <dsp:nvSpPr>
        <dsp:cNvPr id="0" name=""/>
        <dsp:cNvSpPr/>
      </dsp:nvSpPr>
      <dsp:spPr>
        <a:xfrm>
          <a:off x="5224820" y="2056637"/>
          <a:ext cx="3263480" cy="1305392"/>
        </a:xfrm>
        <a:prstGeom prst="chevron">
          <a:avLst/>
        </a:prstGeom>
        <a:solidFill>
          <a:srgbClr val="D85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CMS Review and Finalization</a:t>
          </a:r>
        </a:p>
      </dsp:txBody>
      <dsp:txXfrm>
        <a:off x="5877516" y="2056637"/>
        <a:ext cx="1958088" cy="1305392"/>
      </dsp:txXfrm>
    </dsp:sp>
    <dsp:sp modelId="{DE90298C-AE01-6141-8D7B-5F82167EA170}">
      <dsp:nvSpPr>
        <dsp:cNvPr id="0" name=""/>
        <dsp:cNvSpPr/>
      </dsp:nvSpPr>
      <dsp:spPr>
        <a:xfrm>
          <a:off x="7835605" y="2056637"/>
          <a:ext cx="3263480" cy="1305392"/>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Final Rule Release</a:t>
          </a:r>
        </a:p>
      </dsp:txBody>
      <dsp:txXfrm>
        <a:off x="8488301" y="2056637"/>
        <a:ext cx="1958088" cy="13053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35B76-7D8B-7B47-B6CC-580859FFB270}" type="datetimeFigureOut">
              <a:rPr lang="en-US" smtClean="0"/>
              <a:t>6/14/22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F56DB-3394-EF48-9435-EB32C3186866}" type="slidenum">
              <a:rPr lang="en-US" smtClean="0"/>
              <a:t>‹#›</a:t>
            </a:fld>
            <a:endParaRPr lang="en-US"/>
          </a:p>
        </p:txBody>
      </p:sp>
    </p:spTree>
    <p:extLst>
      <p:ext uri="{BB962C8B-B14F-4D97-AF65-F5344CB8AC3E}">
        <p14:creationId xmlns:p14="http://schemas.microsoft.com/office/powerpoint/2010/main" val="410734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273637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sticking point has been the “vaccinate</a:t>
            </a:r>
            <a:r>
              <a:rPr lang="en-US" baseline="0" dirty="0"/>
              <a:t> or test mandate” to enter the workplace for large employers of the ETS</a:t>
            </a:r>
          </a:p>
          <a:p>
            <a:r>
              <a:rPr lang="en-US" baseline="0" dirty="0"/>
              <a:t>It was first blocked in November 2021 by a Federal Appeals Court</a:t>
            </a:r>
          </a:p>
          <a:p>
            <a:r>
              <a:rPr lang="en-US" baseline="0" dirty="0"/>
              <a:t>It was blocked again on Thursday, 1/13/22 by the Supreme Court</a:t>
            </a:r>
          </a:p>
          <a:p>
            <a:r>
              <a:rPr lang="en-US" baseline="0" dirty="0"/>
              <a:t>The Supreme Court’s decision was related to limiting OSHA’s power to regulate broad public health</a:t>
            </a:r>
            <a:endParaRPr lang="en-US" dirty="0"/>
          </a:p>
          <a:p>
            <a:r>
              <a:rPr lang="en-US" dirty="0"/>
              <a:t>Would have impacted “large employers”</a:t>
            </a:r>
          </a:p>
          <a:p>
            <a:r>
              <a:rPr lang="en-US" dirty="0"/>
              <a:t>There is still trial court level</a:t>
            </a:r>
            <a:r>
              <a:rPr lang="en-US" baseline="0" dirty="0"/>
              <a:t> litigation happening so stay tuned</a:t>
            </a:r>
          </a:p>
          <a:p>
            <a:endParaRPr lang="en-US" dirty="0"/>
          </a:p>
          <a:p>
            <a:endParaRPr lang="en-US" dirty="0"/>
          </a:p>
          <a:p>
            <a:r>
              <a:rPr lang="en-US" dirty="0"/>
              <a:t>https://</a:t>
            </a:r>
            <a:r>
              <a:rPr lang="en-US" dirty="0" err="1"/>
              <a:t>www.osha.gov</a:t>
            </a:r>
            <a:r>
              <a:rPr lang="en-US" dirty="0"/>
              <a:t>/coronavirus/ets2</a:t>
            </a:r>
          </a:p>
        </p:txBody>
      </p:sp>
      <p:sp>
        <p:nvSpPr>
          <p:cNvPr id="4" name="Slide Number Placeholder 3"/>
          <p:cNvSpPr>
            <a:spLocks noGrp="1"/>
          </p:cNvSpPr>
          <p:nvPr>
            <p:ph type="sldNum" sz="quarter" idx="5"/>
          </p:nvPr>
        </p:nvSpPr>
        <p:spPr/>
        <p:txBody>
          <a:bodyPr/>
          <a:lstStyle/>
          <a:p>
            <a:fld id="{249962C3-7C30-419E-A056-E5D30CBCD642}" type="slidenum">
              <a:rPr lang="en-US" smtClean="0"/>
              <a:t>81</a:t>
            </a:fld>
            <a:endParaRPr lang="en-US"/>
          </a:p>
        </p:txBody>
      </p:sp>
    </p:spTree>
    <p:extLst>
      <p:ext uri="{BB962C8B-B14F-4D97-AF65-F5344CB8AC3E}">
        <p14:creationId xmlns:p14="http://schemas.microsoft.com/office/powerpoint/2010/main" val="287557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don’t log off now (LOL)</a:t>
            </a:r>
          </a:p>
        </p:txBody>
      </p:sp>
      <p:sp>
        <p:nvSpPr>
          <p:cNvPr id="4" name="Slide Number Placeholder 3"/>
          <p:cNvSpPr>
            <a:spLocks noGrp="1"/>
          </p:cNvSpPr>
          <p:nvPr>
            <p:ph type="sldNum" sz="quarter" idx="10"/>
          </p:nvPr>
        </p:nvSpPr>
        <p:spPr/>
        <p:txBody>
          <a:bodyPr/>
          <a:lstStyle/>
          <a:p>
            <a:fld id="{60A2FE51-92F3-43FC-9684-9AF0681EC7A2}" type="slidenum">
              <a:rPr lang="en-US" smtClean="0"/>
              <a:t>84</a:t>
            </a:fld>
            <a:endParaRPr lang="en-US"/>
          </a:p>
        </p:txBody>
      </p:sp>
    </p:spTree>
    <p:extLst>
      <p:ext uri="{BB962C8B-B14F-4D97-AF65-F5344CB8AC3E}">
        <p14:creationId xmlns:p14="http://schemas.microsoft.com/office/powerpoint/2010/main" val="21974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has a vaccine mandate for many healthcare providers</a:t>
            </a:r>
          </a:p>
          <a:p>
            <a:r>
              <a:rPr lang="en-US" dirty="0"/>
              <a:t>This mandate</a:t>
            </a:r>
            <a:r>
              <a:rPr lang="en-US" baseline="0" dirty="0"/>
              <a:t> was upheld by the Supreme court</a:t>
            </a:r>
            <a:endParaRPr lang="en-US" dirty="0"/>
          </a:p>
        </p:txBody>
      </p:sp>
      <p:sp>
        <p:nvSpPr>
          <p:cNvPr id="4" name="Slide Number Placeholder 3"/>
          <p:cNvSpPr>
            <a:spLocks noGrp="1"/>
          </p:cNvSpPr>
          <p:nvPr>
            <p:ph type="sldNum" sz="quarter" idx="10"/>
          </p:nvPr>
        </p:nvSpPr>
        <p:spPr/>
        <p:txBody>
          <a:bodyPr/>
          <a:lstStyle/>
          <a:p>
            <a:fld id="{60A2FE51-92F3-43FC-9684-9AF0681EC7A2}" type="slidenum">
              <a:rPr lang="en-US" smtClean="0"/>
              <a:t>85</a:t>
            </a:fld>
            <a:endParaRPr lang="en-US"/>
          </a:p>
        </p:txBody>
      </p:sp>
    </p:spTree>
    <p:extLst>
      <p:ext uri="{BB962C8B-B14F-4D97-AF65-F5344CB8AC3E}">
        <p14:creationId xmlns:p14="http://schemas.microsoft.com/office/powerpoint/2010/main" val="36763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mandate</a:t>
            </a:r>
            <a:r>
              <a:rPr lang="en-US" baseline="0" dirty="0"/>
              <a:t> was upheld by the Supreme court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CMS has a vaccine mandate for many healthcare providers</a:t>
            </a:r>
          </a:p>
          <a:p>
            <a:endParaRPr lang="en-US" dirty="0"/>
          </a:p>
        </p:txBody>
      </p:sp>
      <p:sp>
        <p:nvSpPr>
          <p:cNvPr id="4" name="Slide Number Placeholder 3"/>
          <p:cNvSpPr>
            <a:spLocks noGrp="1"/>
          </p:cNvSpPr>
          <p:nvPr>
            <p:ph type="sldNum" sz="quarter" idx="10"/>
          </p:nvPr>
        </p:nvSpPr>
        <p:spPr/>
        <p:txBody>
          <a:bodyPr/>
          <a:lstStyle/>
          <a:p>
            <a:fld id="{60A2FE51-92F3-43FC-9684-9AF0681EC7A2}" type="slidenum">
              <a:rPr lang="en-US" smtClean="0"/>
              <a:t>86</a:t>
            </a:fld>
            <a:endParaRPr lang="en-US"/>
          </a:p>
        </p:txBody>
      </p:sp>
    </p:spTree>
    <p:extLst>
      <p:ext uri="{BB962C8B-B14F-4D97-AF65-F5344CB8AC3E}">
        <p14:creationId xmlns:p14="http://schemas.microsoft.com/office/powerpoint/2010/main" val="254696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Boosters are not being taken into consideration for qualifying as fully vaccinated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CMS has noted that it has a variety of enforcement mechanisms available from issuance of civil monetary penalties and denial of payments for new admissions to termination of participation from the Medicare and Medicaid programs. CMS has stated that its goal is for all Medicare and Medicaid health care facilities to be in compliance with the CMS Vaccine Mandate, and termination would only be implemented as a last resort after giving the provider the opportunity to make corrections and come into compliance.</a:t>
            </a:r>
            <a:endParaRPr lang="en-US" dirty="0"/>
          </a:p>
          <a:p>
            <a:endParaRPr lang="en-US" dirty="0"/>
          </a:p>
        </p:txBody>
      </p:sp>
      <p:sp>
        <p:nvSpPr>
          <p:cNvPr id="4" name="Slide Number Placeholder 3"/>
          <p:cNvSpPr>
            <a:spLocks noGrp="1"/>
          </p:cNvSpPr>
          <p:nvPr>
            <p:ph type="sldNum" sz="quarter" idx="10"/>
          </p:nvPr>
        </p:nvSpPr>
        <p:spPr/>
        <p:txBody>
          <a:bodyPr/>
          <a:lstStyle/>
          <a:p>
            <a:fld id="{60A2FE51-92F3-43FC-9684-9AF0681EC7A2}" type="slidenum">
              <a:rPr lang="en-US" smtClean="0"/>
              <a:t>93</a:t>
            </a:fld>
            <a:endParaRPr lang="en-US"/>
          </a:p>
        </p:txBody>
      </p:sp>
    </p:spTree>
    <p:extLst>
      <p:ext uri="{BB962C8B-B14F-4D97-AF65-F5344CB8AC3E}">
        <p14:creationId xmlns:p14="http://schemas.microsoft.com/office/powerpoint/2010/main" val="297976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95</a:t>
            </a:fld>
            <a:endParaRPr lang="en-US" noProof="0" dirty="0"/>
          </a:p>
        </p:txBody>
      </p:sp>
    </p:spTree>
    <p:extLst>
      <p:ext uri="{BB962C8B-B14F-4D97-AF65-F5344CB8AC3E}">
        <p14:creationId xmlns:p14="http://schemas.microsoft.com/office/powerpoint/2010/main" val="288110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127515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section of the presentation covers the changes that were </a:t>
            </a:r>
            <a:r>
              <a:rPr lang="en-US" b="1" u="sng" dirty="0"/>
              <a:t>finalized</a:t>
            </a:r>
            <a:r>
              <a:rPr lang="en-US" dirty="0"/>
              <a:t> by the Centers for Medicare and Medicaid for the 2022 calendar year. </a:t>
            </a:r>
          </a:p>
          <a:p>
            <a:pPr marL="0" indent="0">
              <a:buNone/>
            </a:pPr>
            <a:r>
              <a:rPr lang="en-US" dirty="0"/>
              <a:t>This will be referred to as the CMS PFS, or CY2022 PFS henceforth.</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221491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RUC is the RVU Update Committee</a:t>
            </a:r>
          </a:p>
        </p:txBody>
      </p:sp>
      <p:sp>
        <p:nvSpPr>
          <p:cNvPr id="4" name="Slide Number Placeholder 3"/>
          <p:cNvSpPr>
            <a:spLocks noGrp="1"/>
          </p:cNvSpPr>
          <p:nvPr>
            <p:ph type="sldNum" sz="quarter" idx="5"/>
          </p:nvPr>
        </p:nvSpPr>
        <p:spPr/>
        <p:txBody>
          <a:bodyPr/>
          <a:lstStyle/>
          <a:p>
            <a:fld id="{ACDF56DB-3394-EF48-9435-EB32C3186866}" type="slidenum">
              <a:rPr lang="en-US" smtClean="0"/>
              <a:t>11</a:t>
            </a:fld>
            <a:endParaRPr lang="en-US"/>
          </a:p>
        </p:txBody>
      </p:sp>
    </p:spTree>
    <p:extLst>
      <p:ext uri="{BB962C8B-B14F-4D97-AF65-F5344CB8AC3E}">
        <p14:creationId xmlns:p14="http://schemas.microsoft.com/office/powerpoint/2010/main" val="20798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pulled from the CMS</a:t>
            </a:r>
            <a:r>
              <a:rPr lang="en-US" sz="1200" b="0" kern="1200" dirty="0">
                <a:solidFill>
                  <a:schemeClr val="tx1"/>
                </a:solidFill>
                <a:effectLst/>
                <a:latin typeface="+mn-lt"/>
                <a:ea typeface="+mn-ea"/>
                <a:cs typeface="+mn-cs"/>
              </a:rPr>
              <a:t> Changes to QPP Policies as Finalized in the CY 2022 Physician Fee Schedule (PFS) Final Rule </a:t>
            </a:r>
          </a:p>
          <a:p>
            <a:endParaRPr lang="en-US"/>
          </a:p>
          <a:p>
            <a:endParaRPr lang="en-US"/>
          </a:p>
        </p:txBody>
      </p:sp>
      <p:sp>
        <p:nvSpPr>
          <p:cNvPr id="4" name="Slide Number Placeholder 3"/>
          <p:cNvSpPr>
            <a:spLocks noGrp="1"/>
          </p:cNvSpPr>
          <p:nvPr>
            <p:ph type="sldNum" sz="quarter" idx="5"/>
          </p:nvPr>
        </p:nvSpPr>
        <p:spPr/>
        <p:txBody>
          <a:bodyPr/>
          <a:lstStyle/>
          <a:p>
            <a:fld id="{249962C3-7C30-419E-A056-E5D30CBCD642}" type="slidenum">
              <a:rPr lang="en-US" smtClean="0"/>
              <a:t>37</a:t>
            </a:fld>
            <a:endParaRPr lang="en-US"/>
          </a:p>
        </p:txBody>
      </p:sp>
    </p:spTree>
    <p:extLst>
      <p:ext uri="{BB962C8B-B14F-4D97-AF65-F5344CB8AC3E}">
        <p14:creationId xmlns:p14="http://schemas.microsoft.com/office/powerpoint/2010/main" val="247925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pulled from the CMS</a:t>
            </a:r>
            <a:r>
              <a:rPr lang="en-US" sz="1200" b="0" kern="1200" dirty="0">
                <a:solidFill>
                  <a:schemeClr val="tx1"/>
                </a:solidFill>
                <a:effectLst/>
                <a:latin typeface="+mn-lt"/>
                <a:ea typeface="+mn-ea"/>
                <a:cs typeface="+mn-cs"/>
              </a:rPr>
              <a:t> Changes to QPP Policies as Finalized in the CY 2022 Physician Fee Schedule (PFS) Final Rule </a:t>
            </a:r>
          </a:p>
          <a:p>
            <a:endParaRPr lang="en-US" dirty="0"/>
          </a:p>
        </p:txBody>
      </p:sp>
      <p:sp>
        <p:nvSpPr>
          <p:cNvPr id="4" name="Slide Number Placeholder 3"/>
          <p:cNvSpPr>
            <a:spLocks noGrp="1"/>
          </p:cNvSpPr>
          <p:nvPr>
            <p:ph type="sldNum" sz="quarter" idx="5"/>
          </p:nvPr>
        </p:nvSpPr>
        <p:spPr/>
        <p:txBody>
          <a:bodyPr/>
          <a:lstStyle/>
          <a:p>
            <a:fld id="{249962C3-7C30-419E-A056-E5D30CBCD642}" type="slidenum">
              <a:rPr lang="en-US" smtClean="0"/>
              <a:t>38</a:t>
            </a:fld>
            <a:endParaRPr lang="en-US"/>
          </a:p>
        </p:txBody>
      </p:sp>
    </p:spTree>
    <p:extLst>
      <p:ext uri="{BB962C8B-B14F-4D97-AF65-F5344CB8AC3E}">
        <p14:creationId xmlns:p14="http://schemas.microsoft.com/office/powerpoint/2010/main" val="256369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provided from the CMS Calendar Year (CY) 2022 Physician Fee Schedule Final Rule: Quality Payment Program (QPP) Policies Overview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49962C3-7C30-419E-A056-E5D30CBCD642}" type="slidenum">
              <a:rPr lang="en-US" smtClean="0"/>
              <a:t>42</a:t>
            </a:fld>
            <a:endParaRPr lang="en-US"/>
          </a:p>
        </p:txBody>
      </p:sp>
    </p:spTree>
    <p:extLst>
      <p:ext uri="{BB962C8B-B14F-4D97-AF65-F5344CB8AC3E}">
        <p14:creationId xmlns:p14="http://schemas.microsoft.com/office/powerpoint/2010/main" val="2412596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provided from the CMS Calendar Year (CY) 2022 Physician Fee Schedule Final Rule: Quality Payment Program (QPP) Policies Overview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49962C3-7C30-419E-A056-E5D30CBCD642}" type="slidenum">
              <a:rPr lang="en-US" smtClean="0"/>
              <a:t>43</a:t>
            </a:fld>
            <a:endParaRPr lang="en-US"/>
          </a:p>
        </p:txBody>
      </p:sp>
    </p:spTree>
    <p:extLst>
      <p:ext uri="{BB962C8B-B14F-4D97-AF65-F5344CB8AC3E}">
        <p14:creationId xmlns:p14="http://schemas.microsoft.com/office/powerpoint/2010/main" val="24699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provided from the CMS Calendar Year (CY) 2022 Physician Fee Schedule Final Rule: Quality Payment Program (QPP) Policies Overview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49962C3-7C30-419E-A056-E5D30CBCD642}" type="slidenum">
              <a:rPr lang="en-US" smtClean="0"/>
              <a:t>44</a:t>
            </a:fld>
            <a:endParaRPr lang="en-US"/>
          </a:p>
        </p:txBody>
      </p:sp>
    </p:spTree>
    <p:extLst>
      <p:ext uri="{BB962C8B-B14F-4D97-AF65-F5344CB8AC3E}">
        <p14:creationId xmlns:p14="http://schemas.microsoft.com/office/powerpoint/2010/main" val="20556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12BEB-1F42-F94B-B594-C9471114DC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96E3DD-8D69-6543-90FF-A2F31E85A6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FE9207-E56C-7A45-B3AE-4D8CCCF2E429}"/>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5" name="Footer Placeholder 4">
            <a:extLst>
              <a:ext uri="{FF2B5EF4-FFF2-40B4-BE49-F238E27FC236}">
                <a16:creationId xmlns:a16="http://schemas.microsoft.com/office/drawing/2014/main" id="{0090B400-990E-5740-9EB3-E55FCE72D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A78A4-6903-E141-BA5F-2AA88FBCFB27}"/>
              </a:ext>
            </a:extLst>
          </p:cNvPr>
          <p:cNvSpPr>
            <a:spLocks noGrp="1"/>
          </p:cNvSpPr>
          <p:nvPr>
            <p:ph type="sldNum" sz="quarter" idx="12"/>
          </p:nvPr>
        </p:nvSpPr>
        <p:spPr/>
        <p:txBody>
          <a:bodyPr/>
          <a:lstStyle/>
          <a:p>
            <a:fld id="{93E9974F-A4E5-1A41-9566-84E93181731F}" type="slidenum">
              <a:rPr lang="en-US" smtClean="0"/>
              <a:t>‹#›</a:t>
            </a:fld>
            <a:endParaRPr lang="en-US"/>
          </a:p>
        </p:txBody>
      </p:sp>
    </p:spTree>
    <p:extLst>
      <p:ext uri="{BB962C8B-B14F-4D97-AF65-F5344CB8AC3E}">
        <p14:creationId xmlns:p14="http://schemas.microsoft.com/office/powerpoint/2010/main" val="18985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627F-1490-814D-B6B1-AA613709B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931054-C9E9-E247-8C6C-DA2D69103E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EB1DC5-4C0C-B840-B333-C88EBF803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00E754-3221-064D-919D-9D6BA7773A94}"/>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6" name="Footer Placeholder 5">
            <a:extLst>
              <a:ext uri="{FF2B5EF4-FFF2-40B4-BE49-F238E27FC236}">
                <a16:creationId xmlns:a16="http://schemas.microsoft.com/office/drawing/2014/main" id="{9E21C785-9924-404A-8E99-81C3B2B2B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B5167D-5706-7B4E-A66F-B653FC5CE6A2}"/>
              </a:ext>
            </a:extLst>
          </p:cNvPr>
          <p:cNvSpPr>
            <a:spLocks noGrp="1"/>
          </p:cNvSpPr>
          <p:nvPr>
            <p:ph type="sldNum" sz="quarter" idx="12"/>
          </p:nvPr>
        </p:nvSpPr>
        <p:spPr/>
        <p:txBody>
          <a:bodyPr/>
          <a:lstStyle/>
          <a:p>
            <a:fld id="{93E9974F-A4E5-1A41-9566-84E93181731F}" type="slidenum">
              <a:rPr lang="en-US" smtClean="0"/>
              <a:t>‹#›</a:t>
            </a:fld>
            <a:endParaRPr lang="en-US"/>
          </a:p>
        </p:txBody>
      </p:sp>
    </p:spTree>
    <p:extLst>
      <p:ext uri="{BB962C8B-B14F-4D97-AF65-F5344CB8AC3E}">
        <p14:creationId xmlns:p14="http://schemas.microsoft.com/office/powerpoint/2010/main" val="326222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452C-0038-C242-A894-9F83707E7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9DD801-F3AA-3F41-A74A-040EC32632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AF95536-DED8-EC4E-8D48-731E409FE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1CE34F-D246-8740-AAA7-3B0C8411C8C3}"/>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6" name="Footer Placeholder 5">
            <a:extLst>
              <a:ext uri="{FF2B5EF4-FFF2-40B4-BE49-F238E27FC236}">
                <a16:creationId xmlns:a16="http://schemas.microsoft.com/office/drawing/2014/main" id="{0D246637-D7DD-2849-9689-C1F7937DDF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F2422F-3D41-1949-8135-D7C583B5FF5E}"/>
              </a:ext>
            </a:extLst>
          </p:cNvPr>
          <p:cNvSpPr>
            <a:spLocks noGrp="1"/>
          </p:cNvSpPr>
          <p:nvPr>
            <p:ph type="sldNum" sz="quarter" idx="12"/>
          </p:nvPr>
        </p:nvSpPr>
        <p:spPr/>
        <p:txBody>
          <a:bodyPr/>
          <a:lstStyle/>
          <a:p>
            <a:fld id="{93E9974F-A4E5-1A41-9566-84E93181731F}" type="slidenum">
              <a:rPr lang="en-US" smtClean="0"/>
              <a:t>‹#›</a:t>
            </a:fld>
            <a:endParaRPr lang="en-US"/>
          </a:p>
        </p:txBody>
      </p:sp>
    </p:spTree>
    <p:extLst>
      <p:ext uri="{BB962C8B-B14F-4D97-AF65-F5344CB8AC3E}">
        <p14:creationId xmlns:p14="http://schemas.microsoft.com/office/powerpoint/2010/main" val="63679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CC3C-F207-4F49-8C34-41A6FE5BEF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D257D-C76C-F74F-BF08-BFDEF30797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51BC9-950D-FE4F-BFE6-ECA393E4E27F}"/>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5" name="Footer Placeholder 4">
            <a:extLst>
              <a:ext uri="{FF2B5EF4-FFF2-40B4-BE49-F238E27FC236}">
                <a16:creationId xmlns:a16="http://schemas.microsoft.com/office/drawing/2014/main" id="{41A084A4-329D-994F-9C25-1210D77F9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47987-0A41-624D-82AC-189E9CB6F222}"/>
              </a:ext>
            </a:extLst>
          </p:cNvPr>
          <p:cNvSpPr>
            <a:spLocks noGrp="1"/>
          </p:cNvSpPr>
          <p:nvPr>
            <p:ph type="sldNum" sz="quarter" idx="12"/>
          </p:nvPr>
        </p:nvSpPr>
        <p:spPr/>
        <p:txBody>
          <a:bodyPr/>
          <a:lstStyle/>
          <a:p>
            <a:fld id="{93E9974F-A4E5-1A41-9566-84E93181731F}" type="slidenum">
              <a:rPr lang="en-US" smtClean="0"/>
              <a:t>‹#›</a:t>
            </a:fld>
            <a:endParaRPr lang="en-US"/>
          </a:p>
        </p:txBody>
      </p:sp>
    </p:spTree>
    <p:extLst>
      <p:ext uri="{BB962C8B-B14F-4D97-AF65-F5344CB8AC3E}">
        <p14:creationId xmlns:p14="http://schemas.microsoft.com/office/powerpoint/2010/main" val="1176025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DB4D88-E99B-9544-972A-EDC01E23BB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85E592-176C-824D-A4E9-CD840F6183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8CBE1-650E-2948-9727-AD929581FCE0}"/>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5" name="Footer Placeholder 4">
            <a:extLst>
              <a:ext uri="{FF2B5EF4-FFF2-40B4-BE49-F238E27FC236}">
                <a16:creationId xmlns:a16="http://schemas.microsoft.com/office/drawing/2014/main" id="{52DD7C40-BA02-9945-BAC1-333137505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E8785-AD9B-3C4C-BE65-0B4B6CB22EF6}"/>
              </a:ext>
            </a:extLst>
          </p:cNvPr>
          <p:cNvSpPr>
            <a:spLocks noGrp="1"/>
          </p:cNvSpPr>
          <p:nvPr>
            <p:ph type="sldNum" sz="quarter" idx="12"/>
          </p:nvPr>
        </p:nvSpPr>
        <p:spPr/>
        <p:txBody>
          <a:bodyPr/>
          <a:lstStyle/>
          <a:p>
            <a:fld id="{93E9974F-A4E5-1A41-9566-84E93181731F}" type="slidenum">
              <a:rPr lang="en-US" smtClean="0"/>
              <a:t>‹#›</a:t>
            </a:fld>
            <a:endParaRPr lang="en-US"/>
          </a:p>
        </p:txBody>
      </p:sp>
    </p:spTree>
    <p:extLst>
      <p:ext uri="{BB962C8B-B14F-4D97-AF65-F5344CB8AC3E}">
        <p14:creationId xmlns:p14="http://schemas.microsoft.com/office/powerpoint/2010/main" val="2086064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109096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bg2">
                    <a:lumMod val="75000"/>
                  </a:schemeClr>
                </a:solidFill>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1186222840"/>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bg2">
                    <a:lumMod val="75000"/>
                  </a:schemeClr>
                </a:solidFill>
              </a:defRPr>
            </a:lvl1pPr>
          </a:lstStyle>
          <a:p>
            <a:r>
              <a:rPr lang="en-US" noProof="0" dirty="0"/>
              <a:t>Click to Edit </a:t>
            </a:r>
            <a:br>
              <a:rPr lang="en-US" noProof="0" dirty="0"/>
            </a:br>
            <a:r>
              <a:rPr lang="en-US" noProof="0" dirty="0"/>
              <a:t>Master Title Style </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114353523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52286" y="1"/>
            <a:ext cx="4639713" cy="3802810"/>
            <a:chOff x="0" y="-2"/>
            <a:chExt cx="4639713"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endParaRPr lang="en-US" noProof="0"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buClr>
                <a:schemeClr val="tx2"/>
              </a:buClr>
              <a:defRPr lang="en-US" dirty="0">
                <a:solidFill>
                  <a:schemeClr val="tx1"/>
                </a:solidFill>
              </a:defRPr>
            </a:lvl1pPr>
            <a:lvl2pPr>
              <a:buClr>
                <a:schemeClr val="tx2"/>
              </a:buClr>
              <a:defRPr lang="en-US" dirty="0">
                <a:solidFill>
                  <a:schemeClr val="tx1"/>
                </a:solidFill>
              </a:defRPr>
            </a:lvl2pPr>
            <a:lvl3pPr>
              <a:buClr>
                <a:schemeClr val="tx2"/>
              </a:buClr>
              <a:defRPr lang="en-US" dirty="0">
                <a:solidFill>
                  <a:schemeClr val="tx1"/>
                </a:solidFill>
              </a:defRPr>
            </a:lvl3pPr>
            <a:lvl4pPr>
              <a:buClr>
                <a:schemeClr val="tx2"/>
              </a:buClr>
              <a:defRPr lang="en-US" dirty="0">
                <a:solidFill>
                  <a:schemeClr val="tx1"/>
                </a:solidFill>
              </a:defRPr>
            </a:lvl4pPr>
            <a:lvl5pPr>
              <a:buClr>
                <a:schemeClr val="tx2"/>
              </a:buCl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endParaRPr lang="en-US" noProof="0"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2">
                    <a:lumMod val="75000"/>
                  </a:schemeClr>
                </a:solidFill>
              </a:defRPr>
            </a:lvl1pPr>
          </a:lstStyle>
          <a:p>
            <a:r>
              <a:rPr lang="en-US" noProof="0" dirty="0"/>
              <a:t>Click to Edit Master Title Style </a:t>
            </a:r>
          </a:p>
        </p:txBody>
      </p:sp>
    </p:spTree>
    <p:extLst>
      <p:ext uri="{BB962C8B-B14F-4D97-AF65-F5344CB8AC3E}">
        <p14:creationId xmlns:p14="http://schemas.microsoft.com/office/powerpoint/2010/main" val="26075441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867D-4B45-EA46-85F0-58B9C0C341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832AF-DD4A-2B41-B7FD-E5DFFDD5E7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126BC-642A-1D4B-ADB0-557C54927ED4}"/>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5" name="Footer Placeholder 4">
            <a:extLst>
              <a:ext uri="{FF2B5EF4-FFF2-40B4-BE49-F238E27FC236}">
                <a16:creationId xmlns:a16="http://schemas.microsoft.com/office/drawing/2014/main" id="{E2661702-55C1-3841-B4B4-CA118949A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77DE7-CE92-3E44-99FF-9C4320EDE0C1}"/>
              </a:ext>
            </a:extLst>
          </p:cNvPr>
          <p:cNvSpPr>
            <a:spLocks noGrp="1"/>
          </p:cNvSpPr>
          <p:nvPr>
            <p:ph type="sldNum" sz="quarter" idx="12"/>
          </p:nvPr>
        </p:nvSpPr>
        <p:spPr/>
        <p:txBody>
          <a:bodyPr/>
          <a:lstStyle/>
          <a:p>
            <a:fld id="{93E9974F-A4E5-1A41-9566-84E93181731F}" type="slidenum">
              <a:rPr lang="en-US" smtClean="0"/>
              <a:t>‹#›</a:t>
            </a:fld>
            <a:endParaRPr lang="en-US"/>
          </a:p>
        </p:txBody>
      </p:sp>
    </p:spTree>
    <p:extLst>
      <p:ext uri="{BB962C8B-B14F-4D97-AF65-F5344CB8AC3E}">
        <p14:creationId xmlns:p14="http://schemas.microsoft.com/office/powerpoint/2010/main" val="100054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99FA-730B-C148-8AC0-BA2886A8CB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1CF1D3-2020-484A-87CD-2A615A3FA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112BC-FAC9-EF40-9D2C-7A51E002FA75}"/>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5" name="Footer Placeholder 4">
            <a:extLst>
              <a:ext uri="{FF2B5EF4-FFF2-40B4-BE49-F238E27FC236}">
                <a16:creationId xmlns:a16="http://schemas.microsoft.com/office/drawing/2014/main" id="{8B6951E5-F1E9-D246-9938-937AECAF1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A8B7D-5DAF-8C44-B5DC-6C602CCB5781}"/>
              </a:ext>
            </a:extLst>
          </p:cNvPr>
          <p:cNvSpPr>
            <a:spLocks noGrp="1"/>
          </p:cNvSpPr>
          <p:nvPr>
            <p:ph type="sldNum" sz="quarter" idx="12"/>
          </p:nvPr>
        </p:nvSpPr>
        <p:spPr/>
        <p:txBody>
          <a:bodyPr/>
          <a:lstStyle/>
          <a:p>
            <a:fld id="{93E9974F-A4E5-1A41-9566-84E93181731F}" type="slidenum">
              <a:rPr lang="en-US" smtClean="0"/>
              <a:t>‹#›</a:t>
            </a:fld>
            <a:endParaRPr lang="en-US"/>
          </a:p>
        </p:txBody>
      </p:sp>
    </p:spTree>
    <p:extLst>
      <p:ext uri="{BB962C8B-B14F-4D97-AF65-F5344CB8AC3E}">
        <p14:creationId xmlns:p14="http://schemas.microsoft.com/office/powerpoint/2010/main" val="168576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433F-F8E1-754C-95D8-D9ED861BDE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6F759-5078-5742-A50F-6A619AB3B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FA4771-81BC-4344-87B5-06F3E4F531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53661E-891E-A344-A3BA-F1CEB314E266}"/>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6" name="Footer Placeholder 5">
            <a:extLst>
              <a:ext uri="{FF2B5EF4-FFF2-40B4-BE49-F238E27FC236}">
                <a16:creationId xmlns:a16="http://schemas.microsoft.com/office/drawing/2014/main" id="{38194E2B-0F0D-0847-B5D7-2109F04E36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7EFEAD-9744-6544-8182-B1D7F6B05905}"/>
              </a:ext>
            </a:extLst>
          </p:cNvPr>
          <p:cNvSpPr>
            <a:spLocks noGrp="1"/>
          </p:cNvSpPr>
          <p:nvPr>
            <p:ph type="sldNum" sz="quarter" idx="12"/>
          </p:nvPr>
        </p:nvSpPr>
        <p:spPr/>
        <p:txBody>
          <a:bodyPr/>
          <a:lstStyle/>
          <a:p>
            <a:fld id="{93E9974F-A4E5-1A41-9566-84E93181731F}" type="slidenum">
              <a:rPr lang="en-US" smtClean="0"/>
              <a:t>‹#›</a:t>
            </a:fld>
            <a:endParaRPr lang="en-US"/>
          </a:p>
        </p:txBody>
      </p:sp>
    </p:spTree>
    <p:extLst>
      <p:ext uri="{BB962C8B-B14F-4D97-AF65-F5344CB8AC3E}">
        <p14:creationId xmlns:p14="http://schemas.microsoft.com/office/powerpoint/2010/main" val="376880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9B744-6370-1843-B453-9CF66C10E1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F81FED-8278-904B-807A-1BE2814710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A5BB5B-126A-804C-8058-220F2A2B5B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3C90D9-3F69-1444-A712-EF81D2903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5EA7CA-0746-5A46-B91D-1A5A6EF07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7E56-4E6C-0C43-A2E0-CD59CF72922B}"/>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8" name="Footer Placeholder 7">
            <a:extLst>
              <a:ext uri="{FF2B5EF4-FFF2-40B4-BE49-F238E27FC236}">
                <a16:creationId xmlns:a16="http://schemas.microsoft.com/office/drawing/2014/main" id="{6B42CDAF-9097-7A4F-B7D7-12DE0E16D6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A986F4-E3E2-C24F-8E62-0E2AE5DCC5B4}"/>
              </a:ext>
            </a:extLst>
          </p:cNvPr>
          <p:cNvSpPr>
            <a:spLocks noGrp="1"/>
          </p:cNvSpPr>
          <p:nvPr>
            <p:ph type="sldNum" sz="quarter" idx="12"/>
          </p:nvPr>
        </p:nvSpPr>
        <p:spPr/>
        <p:txBody>
          <a:bodyPr/>
          <a:lstStyle/>
          <a:p>
            <a:fld id="{93E9974F-A4E5-1A41-9566-84E93181731F}" type="slidenum">
              <a:rPr lang="en-US" smtClean="0"/>
              <a:t>‹#›</a:t>
            </a:fld>
            <a:endParaRPr lang="en-US"/>
          </a:p>
        </p:txBody>
      </p:sp>
    </p:spTree>
    <p:extLst>
      <p:ext uri="{BB962C8B-B14F-4D97-AF65-F5344CB8AC3E}">
        <p14:creationId xmlns:p14="http://schemas.microsoft.com/office/powerpoint/2010/main" val="392570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8F42-660B-8B4D-8A9B-FABDF755D7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8B7EA-3D8E-3C45-AA90-790682578C9F}"/>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4" name="Footer Placeholder 3">
            <a:extLst>
              <a:ext uri="{FF2B5EF4-FFF2-40B4-BE49-F238E27FC236}">
                <a16:creationId xmlns:a16="http://schemas.microsoft.com/office/drawing/2014/main" id="{91D0308B-4EAC-0049-830B-9D50CEC686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745E14-9304-9446-9F42-FF009FDFB83C}"/>
              </a:ext>
            </a:extLst>
          </p:cNvPr>
          <p:cNvSpPr>
            <a:spLocks noGrp="1"/>
          </p:cNvSpPr>
          <p:nvPr>
            <p:ph type="sldNum" sz="quarter" idx="12"/>
          </p:nvPr>
        </p:nvSpPr>
        <p:spPr/>
        <p:txBody>
          <a:bodyPr/>
          <a:lstStyle/>
          <a:p>
            <a:fld id="{93E9974F-A4E5-1A41-9566-84E93181731F}" type="slidenum">
              <a:rPr lang="en-US" smtClean="0"/>
              <a:t>‹#›</a:t>
            </a:fld>
            <a:endParaRPr lang="en-US"/>
          </a:p>
        </p:txBody>
      </p:sp>
    </p:spTree>
    <p:extLst>
      <p:ext uri="{BB962C8B-B14F-4D97-AF65-F5344CB8AC3E}">
        <p14:creationId xmlns:p14="http://schemas.microsoft.com/office/powerpoint/2010/main" val="28679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54DF5223-85E1-FB4A-BBED-B1BA07122586}"/>
              </a:ext>
            </a:extLst>
          </p:cNvPr>
          <p:cNvSpPr/>
          <p:nvPr/>
        </p:nvSpPr>
        <p:spPr>
          <a:xfrm>
            <a:off x="1445741" y="345989"/>
            <a:ext cx="9514702" cy="1643449"/>
          </a:xfrm>
          <a:custGeom>
            <a:avLst/>
            <a:gdLst>
              <a:gd name="connsiteX0" fmla="*/ 0 w 9514702"/>
              <a:gd name="connsiteY0" fmla="*/ 12357 h 1643449"/>
              <a:gd name="connsiteX1" fmla="*/ 9514702 w 9514702"/>
              <a:gd name="connsiteY1" fmla="*/ 0 h 1643449"/>
              <a:gd name="connsiteX2" fmla="*/ 9514702 w 9514702"/>
              <a:gd name="connsiteY2" fmla="*/ 1643449 h 1643449"/>
              <a:gd name="connsiteX3" fmla="*/ 790832 w 9514702"/>
              <a:gd name="connsiteY3" fmla="*/ 1631092 h 1643449"/>
              <a:gd name="connsiteX4" fmla="*/ 0 w 9514702"/>
              <a:gd name="connsiteY4" fmla="*/ 12357 h 16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702" h="1643449">
                <a:moveTo>
                  <a:pt x="0" y="12357"/>
                </a:moveTo>
                <a:lnTo>
                  <a:pt x="9514702" y="0"/>
                </a:lnTo>
                <a:lnTo>
                  <a:pt x="9514702" y="1643449"/>
                </a:lnTo>
                <a:lnTo>
                  <a:pt x="790832" y="1631092"/>
                </a:lnTo>
                <a:lnTo>
                  <a:pt x="0" y="12357"/>
                </a:lnTo>
                <a:close/>
              </a:path>
            </a:pathLst>
          </a:custGeom>
          <a:gradFill flip="none" rotWithShape="1">
            <a:gsLst>
              <a:gs pos="0">
                <a:schemeClr val="bg2"/>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AD88B7EA-3D8E-3C45-AA90-790682578C9F}"/>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4" name="Footer Placeholder 3">
            <a:extLst>
              <a:ext uri="{FF2B5EF4-FFF2-40B4-BE49-F238E27FC236}">
                <a16:creationId xmlns:a16="http://schemas.microsoft.com/office/drawing/2014/main" id="{91D0308B-4EAC-0049-830B-9D50CEC686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745E14-9304-9446-9F42-FF009FDFB83C}"/>
              </a:ext>
            </a:extLst>
          </p:cNvPr>
          <p:cNvSpPr>
            <a:spLocks noGrp="1"/>
          </p:cNvSpPr>
          <p:nvPr>
            <p:ph type="sldNum" sz="quarter" idx="12"/>
          </p:nvPr>
        </p:nvSpPr>
        <p:spPr/>
        <p:txBody>
          <a:bodyPr/>
          <a:lstStyle/>
          <a:p>
            <a:fld id="{93E9974F-A4E5-1A41-9566-84E93181731F}" type="slidenum">
              <a:rPr lang="en-US" smtClean="0"/>
              <a:t>‹#›</a:t>
            </a:fld>
            <a:endParaRPr lang="en-US"/>
          </a:p>
        </p:txBody>
      </p:sp>
      <p:sp>
        <p:nvSpPr>
          <p:cNvPr id="7" name="Freeform 6">
            <a:extLst>
              <a:ext uri="{FF2B5EF4-FFF2-40B4-BE49-F238E27FC236}">
                <a16:creationId xmlns:a16="http://schemas.microsoft.com/office/drawing/2014/main" id="{DFC49632-9633-AC4E-8C2F-FCFE4F3D3A0D}"/>
              </a:ext>
            </a:extLst>
          </p:cNvPr>
          <p:cNvSpPr/>
          <p:nvPr/>
        </p:nvSpPr>
        <p:spPr>
          <a:xfrm>
            <a:off x="-12358" y="0"/>
            <a:ext cx="2248931" cy="6536724"/>
          </a:xfrm>
          <a:custGeom>
            <a:avLst/>
            <a:gdLst>
              <a:gd name="connsiteX0" fmla="*/ 0 w 2644346"/>
              <a:gd name="connsiteY0" fmla="*/ 0 h 6524368"/>
              <a:gd name="connsiteX1" fmla="*/ 0 w 2644346"/>
              <a:gd name="connsiteY1" fmla="*/ 6524368 h 6524368"/>
              <a:gd name="connsiteX2" fmla="*/ 2644346 w 2644346"/>
              <a:gd name="connsiteY2" fmla="*/ 4374292 h 6524368"/>
              <a:gd name="connsiteX3" fmla="*/ 1346886 w 2644346"/>
              <a:gd name="connsiteY3" fmla="*/ 358346 h 6524368"/>
              <a:gd name="connsiteX4" fmla="*/ 0 w 2644346"/>
              <a:gd name="connsiteY4" fmla="*/ 0 h 6524368"/>
              <a:gd name="connsiteX0" fmla="*/ 0 w 2656703"/>
              <a:gd name="connsiteY0" fmla="*/ 0 h 6524368"/>
              <a:gd name="connsiteX1" fmla="*/ 12357 w 2656703"/>
              <a:gd name="connsiteY1" fmla="*/ 6524368 h 6524368"/>
              <a:gd name="connsiteX2" fmla="*/ 2656703 w 2656703"/>
              <a:gd name="connsiteY2" fmla="*/ 4374292 h 6524368"/>
              <a:gd name="connsiteX3" fmla="*/ 1359243 w 2656703"/>
              <a:gd name="connsiteY3" fmla="*/ 358346 h 6524368"/>
              <a:gd name="connsiteX4" fmla="*/ 0 w 2656703"/>
              <a:gd name="connsiteY4" fmla="*/ 0 h 6524368"/>
              <a:gd name="connsiteX0" fmla="*/ 0 w 2656703"/>
              <a:gd name="connsiteY0" fmla="*/ 0 h 6536724"/>
              <a:gd name="connsiteX1" fmla="*/ 12357 w 2656703"/>
              <a:gd name="connsiteY1" fmla="*/ 6536724 h 6536724"/>
              <a:gd name="connsiteX2" fmla="*/ 2656703 w 2656703"/>
              <a:gd name="connsiteY2" fmla="*/ 4374292 h 6536724"/>
              <a:gd name="connsiteX3" fmla="*/ 1359243 w 2656703"/>
              <a:gd name="connsiteY3" fmla="*/ 358346 h 6536724"/>
              <a:gd name="connsiteX4" fmla="*/ 0 w 2656703"/>
              <a:gd name="connsiteY4" fmla="*/ 0 h 6536724"/>
              <a:gd name="connsiteX0" fmla="*/ 0 w 2113005"/>
              <a:gd name="connsiteY0" fmla="*/ 0 h 6536724"/>
              <a:gd name="connsiteX1" fmla="*/ 12357 w 2113005"/>
              <a:gd name="connsiteY1" fmla="*/ 6536724 h 6536724"/>
              <a:gd name="connsiteX2" fmla="*/ 2113005 w 2113005"/>
              <a:gd name="connsiteY2" fmla="*/ 1952368 h 6536724"/>
              <a:gd name="connsiteX3" fmla="*/ 1359243 w 2113005"/>
              <a:gd name="connsiteY3" fmla="*/ 358346 h 6536724"/>
              <a:gd name="connsiteX4" fmla="*/ 0 w 2113005"/>
              <a:gd name="connsiteY4" fmla="*/ 0 h 653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005" h="6536724">
                <a:moveTo>
                  <a:pt x="0" y="0"/>
                </a:moveTo>
                <a:lnTo>
                  <a:pt x="12357" y="6536724"/>
                </a:lnTo>
                <a:lnTo>
                  <a:pt x="2113005" y="1952368"/>
                </a:lnTo>
                <a:lnTo>
                  <a:pt x="1359243" y="358346"/>
                </a:lnTo>
                <a:lnTo>
                  <a:pt x="0" y="0"/>
                </a:lnTo>
                <a:close/>
              </a:path>
            </a:pathLst>
          </a:custGeom>
          <a:blipFill>
            <a:blip r:embed="rId2">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98F42-660B-8B4D-8A9B-FABDF755D75E}"/>
              </a:ext>
            </a:extLst>
          </p:cNvPr>
          <p:cNvSpPr>
            <a:spLocks noGrp="1"/>
          </p:cNvSpPr>
          <p:nvPr>
            <p:ph type="title"/>
          </p:nvPr>
        </p:nvSpPr>
        <p:spPr>
          <a:xfrm>
            <a:off x="2236573" y="321276"/>
            <a:ext cx="7117492" cy="1655805"/>
          </a:xfrm>
        </p:spPr>
        <p:txBody>
          <a:bodyPr/>
          <a:lstStyle/>
          <a:p>
            <a:r>
              <a:rPr lang="en-US"/>
              <a:t>Click to edit Master title style</a:t>
            </a:r>
            <a:endParaRPr lang="en-US" dirty="0"/>
          </a:p>
        </p:txBody>
      </p:sp>
      <p:sp>
        <p:nvSpPr>
          <p:cNvPr id="9" name="Freeform 8">
            <a:extLst>
              <a:ext uri="{FF2B5EF4-FFF2-40B4-BE49-F238E27FC236}">
                <a16:creationId xmlns:a16="http://schemas.microsoft.com/office/drawing/2014/main" id="{BB38940F-8A9B-EBB5-23AD-983E745BCA09}"/>
              </a:ext>
            </a:extLst>
          </p:cNvPr>
          <p:cNvSpPr/>
          <p:nvPr userDrawn="1"/>
        </p:nvSpPr>
        <p:spPr>
          <a:xfrm>
            <a:off x="1445741" y="345989"/>
            <a:ext cx="9514702" cy="1643449"/>
          </a:xfrm>
          <a:custGeom>
            <a:avLst/>
            <a:gdLst>
              <a:gd name="connsiteX0" fmla="*/ 0 w 9514702"/>
              <a:gd name="connsiteY0" fmla="*/ 12357 h 1643449"/>
              <a:gd name="connsiteX1" fmla="*/ 9514702 w 9514702"/>
              <a:gd name="connsiteY1" fmla="*/ 0 h 1643449"/>
              <a:gd name="connsiteX2" fmla="*/ 9514702 w 9514702"/>
              <a:gd name="connsiteY2" fmla="*/ 1643449 h 1643449"/>
              <a:gd name="connsiteX3" fmla="*/ 790832 w 9514702"/>
              <a:gd name="connsiteY3" fmla="*/ 1631092 h 1643449"/>
              <a:gd name="connsiteX4" fmla="*/ 0 w 9514702"/>
              <a:gd name="connsiteY4" fmla="*/ 12357 h 16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702" h="1643449">
                <a:moveTo>
                  <a:pt x="0" y="12357"/>
                </a:moveTo>
                <a:lnTo>
                  <a:pt x="9514702" y="0"/>
                </a:lnTo>
                <a:lnTo>
                  <a:pt x="9514702" y="1643449"/>
                </a:lnTo>
                <a:lnTo>
                  <a:pt x="790832" y="1631092"/>
                </a:lnTo>
                <a:lnTo>
                  <a:pt x="0" y="12357"/>
                </a:lnTo>
                <a:close/>
              </a:path>
            </a:pathLst>
          </a:custGeom>
          <a:gradFill flip="none" rotWithShape="1">
            <a:gsLst>
              <a:gs pos="0">
                <a:schemeClr val="bg2"/>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AE2AF915-0D7D-D133-A43A-8385F641FE4D}"/>
              </a:ext>
            </a:extLst>
          </p:cNvPr>
          <p:cNvSpPr/>
          <p:nvPr userDrawn="1"/>
        </p:nvSpPr>
        <p:spPr>
          <a:xfrm>
            <a:off x="-12358" y="0"/>
            <a:ext cx="2248931" cy="6536724"/>
          </a:xfrm>
          <a:custGeom>
            <a:avLst/>
            <a:gdLst>
              <a:gd name="connsiteX0" fmla="*/ 0 w 2644346"/>
              <a:gd name="connsiteY0" fmla="*/ 0 h 6524368"/>
              <a:gd name="connsiteX1" fmla="*/ 0 w 2644346"/>
              <a:gd name="connsiteY1" fmla="*/ 6524368 h 6524368"/>
              <a:gd name="connsiteX2" fmla="*/ 2644346 w 2644346"/>
              <a:gd name="connsiteY2" fmla="*/ 4374292 h 6524368"/>
              <a:gd name="connsiteX3" fmla="*/ 1346886 w 2644346"/>
              <a:gd name="connsiteY3" fmla="*/ 358346 h 6524368"/>
              <a:gd name="connsiteX4" fmla="*/ 0 w 2644346"/>
              <a:gd name="connsiteY4" fmla="*/ 0 h 6524368"/>
              <a:gd name="connsiteX0" fmla="*/ 0 w 2656703"/>
              <a:gd name="connsiteY0" fmla="*/ 0 h 6524368"/>
              <a:gd name="connsiteX1" fmla="*/ 12357 w 2656703"/>
              <a:gd name="connsiteY1" fmla="*/ 6524368 h 6524368"/>
              <a:gd name="connsiteX2" fmla="*/ 2656703 w 2656703"/>
              <a:gd name="connsiteY2" fmla="*/ 4374292 h 6524368"/>
              <a:gd name="connsiteX3" fmla="*/ 1359243 w 2656703"/>
              <a:gd name="connsiteY3" fmla="*/ 358346 h 6524368"/>
              <a:gd name="connsiteX4" fmla="*/ 0 w 2656703"/>
              <a:gd name="connsiteY4" fmla="*/ 0 h 6524368"/>
              <a:gd name="connsiteX0" fmla="*/ 0 w 2656703"/>
              <a:gd name="connsiteY0" fmla="*/ 0 h 6536724"/>
              <a:gd name="connsiteX1" fmla="*/ 12357 w 2656703"/>
              <a:gd name="connsiteY1" fmla="*/ 6536724 h 6536724"/>
              <a:gd name="connsiteX2" fmla="*/ 2656703 w 2656703"/>
              <a:gd name="connsiteY2" fmla="*/ 4374292 h 6536724"/>
              <a:gd name="connsiteX3" fmla="*/ 1359243 w 2656703"/>
              <a:gd name="connsiteY3" fmla="*/ 358346 h 6536724"/>
              <a:gd name="connsiteX4" fmla="*/ 0 w 2656703"/>
              <a:gd name="connsiteY4" fmla="*/ 0 h 6536724"/>
              <a:gd name="connsiteX0" fmla="*/ 0 w 2113005"/>
              <a:gd name="connsiteY0" fmla="*/ 0 h 6536724"/>
              <a:gd name="connsiteX1" fmla="*/ 12357 w 2113005"/>
              <a:gd name="connsiteY1" fmla="*/ 6536724 h 6536724"/>
              <a:gd name="connsiteX2" fmla="*/ 2113005 w 2113005"/>
              <a:gd name="connsiteY2" fmla="*/ 1952368 h 6536724"/>
              <a:gd name="connsiteX3" fmla="*/ 1359243 w 2113005"/>
              <a:gd name="connsiteY3" fmla="*/ 358346 h 6536724"/>
              <a:gd name="connsiteX4" fmla="*/ 0 w 2113005"/>
              <a:gd name="connsiteY4" fmla="*/ 0 h 6536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005" h="6536724">
                <a:moveTo>
                  <a:pt x="0" y="0"/>
                </a:moveTo>
                <a:lnTo>
                  <a:pt x="12357" y="6536724"/>
                </a:lnTo>
                <a:lnTo>
                  <a:pt x="2113005" y="1952368"/>
                </a:lnTo>
                <a:lnTo>
                  <a:pt x="1359243" y="358346"/>
                </a:lnTo>
                <a:lnTo>
                  <a:pt x="0" y="0"/>
                </a:lnTo>
                <a:close/>
              </a:path>
            </a:pathLst>
          </a:custGeom>
          <a:blipFill>
            <a:blip r:embed="rId2">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0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E005E1-4277-9144-8868-AD663EE11794}"/>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3" name="Footer Placeholder 2">
            <a:extLst>
              <a:ext uri="{FF2B5EF4-FFF2-40B4-BE49-F238E27FC236}">
                <a16:creationId xmlns:a16="http://schemas.microsoft.com/office/drawing/2014/main" id="{517D3FBB-94E2-914A-A62E-8A8070F015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AD94E8-AB68-F242-A96A-D302227A7DF0}"/>
              </a:ext>
            </a:extLst>
          </p:cNvPr>
          <p:cNvSpPr>
            <a:spLocks noGrp="1"/>
          </p:cNvSpPr>
          <p:nvPr>
            <p:ph type="sldNum" sz="quarter" idx="12"/>
          </p:nvPr>
        </p:nvSpPr>
        <p:spPr/>
        <p:txBody>
          <a:bodyPr/>
          <a:lstStyle/>
          <a:p>
            <a:fld id="{93E9974F-A4E5-1A41-9566-84E93181731F}" type="slidenum">
              <a:rPr lang="en-US" smtClean="0"/>
              <a:t>‹#›</a:t>
            </a:fld>
            <a:endParaRPr lang="en-US"/>
          </a:p>
        </p:txBody>
      </p:sp>
      <p:sp>
        <p:nvSpPr>
          <p:cNvPr id="5" name="Oval 4">
            <a:extLst>
              <a:ext uri="{FF2B5EF4-FFF2-40B4-BE49-F238E27FC236}">
                <a16:creationId xmlns:a16="http://schemas.microsoft.com/office/drawing/2014/main" id="{3D8F290A-B94A-9644-A293-BB6B1CC38362}"/>
              </a:ext>
            </a:extLst>
          </p:cNvPr>
          <p:cNvSpPr/>
          <p:nvPr/>
        </p:nvSpPr>
        <p:spPr>
          <a:xfrm>
            <a:off x="328246" y="703386"/>
            <a:ext cx="5902609" cy="5451228"/>
          </a:xfrm>
          <a:prstGeom prst="ellipse">
            <a:avLst/>
          </a:prstGeom>
          <a:blipFill>
            <a:blip r:embed="rId2">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a:extLst>
              <a:ext uri="{FF2B5EF4-FFF2-40B4-BE49-F238E27FC236}">
                <a16:creationId xmlns:a16="http://schemas.microsoft.com/office/drawing/2014/main" id="{6C88592E-E856-AC4D-8C37-23A89CFE39F9}"/>
              </a:ext>
            </a:extLst>
          </p:cNvPr>
          <p:cNvSpPr/>
          <p:nvPr/>
        </p:nvSpPr>
        <p:spPr>
          <a:xfrm rot="13446114">
            <a:off x="5772046" y="626298"/>
            <a:ext cx="5676730" cy="5605405"/>
          </a:xfrm>
          <a:prstGeom prst="teardrop">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116F6EB-85FC-3D61-4BD8-52DDF4CF2BEB}"/>
              </a:ext>
            </a:extLst>
          </p:cNvPr>
          <p:cNvSpPr/>
          <p:nvPr userDrawn="1"/>
        </p:nvSpPr>
        <p:spPr>
          <a:xfrm>
            <a:off x="328246" y="703386"/>
            <a:ext cx="5902609" cy="5451228"/>
          </a:xfrm>
          <a:prstGeom prst="ellipse">
            <a:avLst/>
          </a:prstGeom>
          <a:blipFill>
            <a:blip r:embed="rId2">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a:extLst>
              <a:ext uri="{FF2B5EF4-FFF2-40B4-BE49-F238E27FC236}">
                <a16:creationId xmlns:a16="http://schemas.microsoft.com/office/drawing/2014/main" id="{6FE04E06-50F8-D1E1-E4DB-721F06DDEE23}"/>
              </a:ext>
            </a:extLst>
          </p:cNvPr>
          <p:cNvSpPr/>
          <p:nvPr userDrawn="1"/>
        </p:nvSpPr>
        <p:spPr>
          <a:xfrm rot="13446114">
            <a:off x="5772046" y="626298"/>
            <a:ext cx="5676730" cy="5605405"/>
          </a:xfrm>
          <a:prstGeom prst="teardrop">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58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E005E1-4277-9144-8868-AD663EE11794}"/>
              </a:ext>
            </a:extLst>
          </p:cNvPr>
          <p:cNvSpPr>
            <a:spLocks noGrp="1"/>
          </p:cNvSpPr>
          <p:nvPr>
            <p:ph type="dt" sz="half" idx="10"/>
          </p:nvPr>
        </p:nvSpPr>
        <p:spPr/>
        <p:txBody>
          <a:bodyPr/>
          <a:lstStyle/>
          <a:p>
            <a:fld id="{96F8D79A-162F-0749-AF71-5C6784F27A4E}" type="datetimeFigureOut">
              <a:rPr lang="en-US" smtClean="0"/>
              <a:t>6/14/22</a:t>
            </a:fld>
            <a:endParaRPr lang="en-US"/>
          </a:p>
        </p:txBody>
      </p:sp>
      <p:sp>
        <p:nvSpPr>
          <p:cNvPr id="3" name="Footer Placeholder 2">
            <a:extLst>
              <a:ext uri="{FF2B5EF4-FFF2-40B4-BE49-F238E27FC236}">
                <a16:creationId xmlns:a16="http://schemas.microsoft.com/office/drawing/2014/main" id="{517D3FBB-94E2-914A-A62E-8A8070F015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AD94E8-AB68-F242-A96A-D302227A7DF0}"/>
              </a:ext>
            </a:extLst>
          </p:cNvPr>
          <p:cNvSpPr>
            <a:spLocks noGrp="1"/>
          </p:cNvSpPr>
          <p:nvPr>
            <p:ph type="sldNum" sz="quarter" idx="12"/>
          </p:nvPr>
        </p:nvSpPr>
        <p:spPr/>
        <p:txBody>
          <a:bodyPr/>
          <a:lstStyle/>
          <a:p>
            <a:fld id="{93E9974F-A4E5-1A41-9566-84E93181731F}" type="slidenum">
              <a:rPr lang="en-US" smtClean="0"/>
              <a:t>‹#›</a:t>
            </a:fld>
            <a:endParaRPr lang="en-US" dirty="0"/>
          </a:p>
        </p:txBody>
      </p:sp>
    </p:spTree>
    <p:extLst>
      <p:ext uri="{BB962C8B-B14F-4D97-AF65-F5344CB8AC3E}">
        <p14:creationId xmlns:p14="http://schemas.microsoft.com/office/powerpoint/2010/main" val="178107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57D150D-77E7-8D49-AC47-848530FFC7F5}"/>
              </a:ext>
            </a:extLst>
          </p:cNvPr>
          <p:cNvGrpSpPr/>
          <p:nvPr/>
        </p:nvGrpSpPr>
        <p:grpSpPr>
          <a:xfrm>
            <a:off x="0" y="6498450"/>
            <a:ext cx="12192000" cy="365126"/>
            <a:chOff x="0" y="6492874"/>
            <a:chExt cx="10586371" cy="365126"/>
          </a:xfrm>
        </p:grpSpPr>
        <p:pic>
          <p:nvPicPr>
            <p:cNvPr id="18" name="Picture 17">
              <a:extLst>
                <a:ext uri="{FF2B5EF4-FFF2-40B4-BE49-F238E27FC236}">
                  <a16:creationId xmlns:a16="http://schemas.microsoft.com/office/drawing/2014/main" id="{42B8592E-60C0-6C42-92AA-350745636603}"/>
                </a:ext>
              </a:extLst>
            </p:cNvPr>
            <p:cNvPicPr>
              <a:picLocks noChangeAspect="1"/>
            </p:cNvPicPr>
            <p:nvPr/>
          </p:nvPicPr>
          <p:blipFill rotWithShape="1">
            <a:blip r:embed="rId19">
              <a:extLst>
                <a:ext uri="{28A0092B-C50C-407E-A947-70E740481C1C}">
                  <a14:useLocalDpi xmlns:a14="http://schemas.microsoft.com/office/drawing/2010/main"/>
                </a:ext>
              </a:extLst>
            </a:blip>
            <a:srcRect/>
            <a:stretch/>
          </p:blipFill>
          <p:spPr>
            <a:xfrm>
              <a:off x="0" y="6492874"/>
              <a:ext cx="5299364" cy="365126"/>
            </a:xfrm>
            <a:prstGeom prst="rect">
              <a:avLst/>
            </a:prstGeom>
          </p:spPr>
        </p:pic>
        <p:pic>
          <p:nvPicPr>
            <p:cNvPr id="19" name="Picture 18">
              <a:extLst>
                <a:ext uri="{FF2B5EF4-FFF2-40B4-BE49-F238E27FC236}">
                  <a16:creationId xmlns:a16="http://schemas.microsoft.com/office/drawing/2014/main" id="{C1DB2B16-DAB0-EE40-804E-77CED35C215D}"/>
                </a:ext>
              </a:extLst>
            </p:cNvPr>
            <p:cNvPicPr>
              <a:picLocks noChangeAspect="1"/>
            </p:cNvPicPr>
            <p:nvPr/>
          </p:nvPicPr>
          <p:blipFill rotWithShape="1">
            <a:blip r:embed="rId19">
              <a:extLst>
                <a:ext uri="{28A0092B-C50C-407E-A947-70E740481C1C}">
                  <a14:useLocalDpi xmlns:a14="http://schemas.microsoft.com/office/drawing/2010/main"/>
                </a:ext>
              </a:extLst>
            </a:blip>
            <a:srcRect/>
            <a:stretch/>
          </p:blipFill>
          <p:spPr>
            <a:xfrm>
              <a:off x="5287007" y="6492874"/>
              <a:ext cx="5299364" cy="365125"/>
            </a:xfrm>
            <a:prstGeom prst="rect">
              <a:avLst/>
            </a:prstGeom>
          </p:spPr>
        </p:pic>
      </p:grpSp>
      <p:sp>
        <p:nvSpPr>
          <p:cNvPr id="2" name="Title Placeholder 1">
            <a:extLst>
              <a:ext uri="{FF2B5EF4-FFF2-40B4-BE49-F238E27FC236}">
                <a16:creationId xmlns:a16="http://schemas.microsoft.com/office/drawing/2014/main" id="{A7A12450-F15C-4D44-A70E-C2A33045A0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DA886B-58D1-BC43-866E-B51B2E886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44D8C-18EB-194E-A7F2-E371A98CA287}"/>
              </a:ext>
            </a:extLst>
          </p:cNvPr>
          <p:cNvSpPr>
            <a:spLocks noGrp="1"/>
          </p:cNvSpPr>
          <p:nvPr>
            <p:ph type="dt" sz="half" idx="2"/>
          </p:nvPr>
        </p:nvSpPr>
        <p:spPr>
          <a:xfrm>
            <a:off x="86499" y="6478112"/>
            <a:ext cx="2743200" cy="365125"/>
          </a:xfrm>
          <a:prstGeom prst="rect">
            <a:avLst/>
          </a:prstGeom>
        </p:spPr>
        <p:txBody>
          <a:bodyPr vert="horz" lIns="91440" tIns="45720" rIns="91440" bIns="45720" rtlCol="0" anchor="ctr"/>
          <a:lstStyle>
            <a:lvl1pPr algn="l">
              <a:defRPr sz="1200">
                <a:solidFill>
                  <a:schemeClr val="bg1"/>
                </a:solidFill>
              </a:defRPr>
            </a:lvl1pPr>
          </a:lstStyle>
          <a:p>
            <a:fld id="{96F8D79A-162F-0749-AF71-5C6784F27A4E}" type="datetimeFigureOut">
              <a:rPr lang="en-US" smtClean="0"/>
              <a:pPr/>
              <a:t>6/14/22</a:t>
            </a:fld>
            <a:endParaRPr lang="en-US"/>
          </a:p>
        </p:txBody>
      </p:sp>
      <p:sp>
        <p:nvSpPr>
          <p:cNvPr id="5" name="Footer Placeholder 4">
            <a:extLst>
              <a:ext uri="{FF2B5EF4-FFF2-40B4-BE49-F238E27FC236}">
                <a16:creationId xmlns:a16="http://schemas.microsoft.com/office/drawing/2014/main" id="{6DA9E25B-A2F9-0442-BD87-FBED9CC92475}"/>
              </a:ext>
            </a:extLst>
          </p:cNvPr>
          <p:cNvSpPr>
            <a:spLocks noGrp="1"/>
          </p:cNvSpPr>
          <p:nvPr>
            <p:ph type="ftr" sz="quarter" idx="3"/>
          </p:nvPr>
        </p:nvSpPr>
        <p:spPr>
          <a:xfrm>
            <a:off x="4038600" y="6492873"/>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E08EC3E4-F55D-A742-AA07-D20D46E795FD}"/>
              </a:ext>
            </a:extLst>
          </p:cNvPr>
          <p:cNvSpPr>
            <a:spLocks noGrp="1"/>
          </p:cNvSpPr>
          <p:nvPr>
            <p:ph type="sldNum" sz="quarter" idx="4"/>
          </p:nvPr>
        </p:nvSpPr>
        <p:spPr>
          <a:xfrm>
            <a:off x="9448799" y="6478113"/>
            <a:ext cx="2743200" cy="365125"/>
          </a:xfrm>
          <a:prstGeom prst="rect">
            <a:avLst/>
          </a:prstGeom>
        </p:spPr>
        <p:txBody>
          <a:bodyPr vert="horz" lIns="91440" tIns="45720" rIns="91440" bIns="45720" rtlCol="0" anchor="ctr"/>
          <a:lstStyle>
            <a:lvl1pPr algn="r">
              <a:defRPr sz="1200">
                <a:solidFill>
                  <a:schemeClr val="bg1"/>
                </a:solidFill>
              </a:defRPr>
            </a:lvl1pPr>
          </a:lstStyle>
          <a:p>
            <a:fld id="{93E9974F-A4E5-1A41-9566-84E93181731F}" type="slidenum">
              <a:rPr lang="en-US" smtClean="0"/>
              <a:pPr/>
              <a:t>‹#›</a:t>
            </a:fld>
            <a:endParaRPr lang="en-US"/>
          </a:p>
        </p:txBody>
      </p:sp>
      <p:pic>
        <p:nvPicPr>
          <p:cNvPr id="8" name="Picture 7" descr="Logo, icon, company name&#10;&#10;Description automatically generated">
            <a:extLst>
              <a:ext uri="{FF2B5EF4-FFF2-40B4-BE49-F238E27FC236}">
                <a16:creationId xmlns:a16="http://schemas.microsoft.com/office/drawing/2014/main" id="{64B3BE66-5E1B-7A46-B7D9-E495B8FFA171}"/>
              </a:ext>
            </a:extLst>
          </p:cNvPr>
          <p:cNvPicPr>
            <a:picLocks noChangeAspect="1"/>
          </p:cNvPicPr>
          <p:nvPr/>
        </p:nvPicPr>
        <p:blipFill>
          <a:blip r:embed="rId20"/>
          <a:stretch>
            <a:fillRect/>
          </a:stretch>
        </p:blipFill>
        <p:spPr>
          <a:xfrm>
            <a:off x="11042910" y="89529"/>
            <a:ext cx="1050235" cy="1050235"/>
          </a:xfrm>
          <a:prstGeom prst="rect">
            <a:avLst/>
          </a:prstGeom>
        </p:spPr>
      </p:pic>
      <p:grpSp>
        <p:nvGrpSpPr>
          <p:cNvPr id="11" name="Group 10">
            <a:extLst>
              <a:ext uri="{FF2B5EF4-FFF2-40B4-BE49-F238E27FC236}">
                <a16:creationId xmlns:a16="http://schemas.microsoft.com/office/drawing/2014/main" id="{5A55BBF3-9D16-041C-F529-AA109BEE6D9D}"/>
              </a:ext>
            </a:extLst>
          </p:cNvPr>
          <p:cNvGrpSpPr/>
          <p:nvPr userDrawn="1"/>
        </p:nvGrpSpPr>
        <p:grpSpPr>
          <a:xfrm>
            <a:off x="0" y="6498450"/>
            <a:ext cx="12192000" cy="365126"/>
            <a:chOff x="0" y="6492874"/>
            <a:chExt cx="10586371" cy="365126"/>
          </a:xfrm>
        </p:grpSpPr>
        <p:pic>
          <p:nvPicPr>
            <p:cNvPr id="12" name="Picture 11">
              <a:extLst>
                <a:ext uri="{FF2B5EF4-FFF2-40B4-BE49-F238E27FC236}">
                  <a16:creationId xmlns:a16="http://schemas.microsoft.com/office/drawing/2014/main" id="{B69EDBE6-D9E5-FD81-5EF4-E5F3C0BA0733}"/>
                </a:ext>
              </a:extLst>
            </p:cNvPr>
            <p:cNvPicPr>
              <a:picLocks noChangeAspect="1"/>
            </p:cNvPicPr>
            <p:nvPr userDrawn="1"/>
          </p:nvPicPr>
          <p:blipFill rotWithShape="1">
            <a:blip r:embed="rId19">
              <a:extLst>
                <a:ext uri="{28A0092B-C50C-407E-A947-70E740481C1C}">
                  <a14:useLocalDpi xmlns:a14="http://schemas.microsoft.com/office/drawing/2010/main"/>
                </a:ext>
              </a:extLst>
            </a:blip>
            <a:srcRect/>
            <a:stretch/>
          </p:blipFill>
          <p:spPr>
            <a:xfrm>
              <a:off x="0" y="6492874"/>
              <a:ext cx="5299364" cy="365126"/>
            </a:xfrm>
            <a:prstGeom prst="rect">
              <a:avLst/>
            </a:prstGeom>
          </p:spPr>
        </p:pic>
        <p:pic>
          <p:nvPicPr>
            <p:cNvPr id="13" name="Picture 12">
              <a:extLst>
                <a:ext uri="{FF2B5EF4-FFF2-40B4-BE49-F238E27FC236}">
                  <a16:creationId xmlns:a16="http://schemas.microsoft.com/office/drawing/2014/main" id="{B8D724E4-7E4F-6CCA-D2E6-C9605D634780}"/>
                </a:ext>
              </a:extLst>
            </p:cNvPr>
            <p:cNvPicPr>
              <a:picLocks noChangeAspect="1"/>
            </p:cNvPicPr>
            <p:nvPr userDrawn="1"/>
          </p:nvPicPr>
          <p:blipFill rotWithShape="1">
            <a:blip r:embed="rId19">
              <a:extLst>
                <a:ext uri="{28A0092B-C50C-407E-A947-70E740481C1C}">
                  <a14:useLocalDpi xmlns:a14="http://schemas.microsoft.com/office/drawing/2010/main"/>
                </a:ext>
              </a:extLst>
            </a:blip>
            <a:srcRect/>
            <a:stretch/>
          </p:blipFill>
          <p:spPr>
            <a:xfrm>
              <a:off x="5287007" y="6492874"/>
              <a:ext cx="5299364" cy="365125"/>
            </a:xfrm>
            <a:prstGeom prst="rect">
              <a:avLst/>
            </a:prstGeom>
          </p:spPr>
        </p:pic>
      </p:grpSp>
      <p:pic>
        <p:nvPicPr>
          <p:cNvPr id="14" name="Picture 13" descr="Logo, icon, company name&#10;&#10;Description automatically generated">
            <a:extLst>
              <a:ext uri="{FF2B5EF4-FFF2-40B4-BE49-F238E27FC236}">
                <a16:creationId xmlns:a16="http://schemas.microsoft.com/office/drawing/2014/main" id="{18928E1A-DB1B-9D0A-B674-8E72A9B25EB7}"/>
              </a:ext>
            </a:extLst>
          </p:cNvPr>
          <p:cNvPicPr>
            <a:picLocks noChangeAspect="1"/>
          </p:cNvPicPr>
          <p:nvPr userDrawn="1"/>
        </p:nvPicPr>
        <p:blipFill>
          <a:blip r:embed="rId20"/>
          <a:stretch>
            <a:fillRect/>
          </a:stretch>
        </p:blipFill>
        <p:spPr>
          <a:xfrm>
            <a:off x="11042910" y="89529"/>
            <a:ext cx="1050235" cy="1050235"/>
          </a:xfrm>
          <a:prstGeom prst="rect">
            <a:avLst/>
          </a:prstGeom>
        </p:spPr>
      </p:pic>
    </p:spTree>
    <p:extLst>
      <p:ext uri="{BB962C8B-B14F-4D97-AF65-F5344CB8AC3E}">
        <p14:creationId xmlns:p14="http://schemas.microsoft.com/office/powerpoint/2010/main" val="4078670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6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cms.gov/nosurprises/Policies-and-Resources/Provider-requirements-and-resource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https://www.osha.gov/sites/default/files/laws-regs/federalregister/2021-11-05.pdf" TargetMode="External"/><Relationship Id="rId13" Type="http://schemas.openxmlformats.org/officeDocument/2006/relationships/hyperlink" Target="https://www.osha.gov/coronavirus/ets2/social-media-toolkit-sp" TargetMode="External"/><Relationship Id="rId18" Type="http://schemas.openxmlformats.org/officeDocument/2006/relationships/hyperlink" Target="https://www.osha.gov/sites/default/files/publications/OSHA4161.pdf" TargetMode="External"/><Relationship Id="rId3" Type="http://schemas.openxmlformats.org/officeDocument/2006/relationships/hyperlink" Target="https://www.osha.gov/laws-regs/regulations/standardnumber/1910/1910.501" TargetMode="External"/><Relationship Id="rId21" Type="http://schemas.openxmlformats.org/officeDocument/2006/relationships/hyperlink" Target="https://www.osha.gov/sites/default/files/publications/OSHA4156.pdf" TargetMode="External"/><Relationship Id="rId7" Type="http://schemas.openxmlformats.org/officeDocument/2006/relationships/hyperlink" Target="https://www.osha.gov/laws-regs/federalregister/2021-11-05" TargetMode="External"/><Relationship Id="rId12" Type="http://schemas.openxmlformats.org/officeDocument/2006/relationships/hyperlink" Target="https://www.osha.gov/coronavirus/ets2/social-media-toolkit" TargetMode="External"/><Relationship Id="rId17" Type="http://schemas.openxmlformats.org/officeDocument/2006/relationships/hyperlink" Target="https://www.osha.gov/sites/default/files/OSHA_ETS_VaxTest_Nov2021-public_Dec_20_update_SPANISH.pdf" TargetMode="External"/><Relationship Id="rId2" Type="http://schemas.openxmlformats.org/officeDocument/2006/relationships/hyperlink" Target="https://www.osha.gov/laws-regs/regulations/standardnumber/1910#1910_Subpart_U" TargetMode="External"/><Relationship Id="rId16" Type="http://schemas.openxmlformats.org/officeDocument/2006/relationships/hyperlink" Target="https://www.osha.gov/sites/default/files/OSHA_ETS_VaxTest_Dec2021.pdf" TargetMode="External"/><Relationship Id="rId20" Type="http://schemas.openxmlformats.org/officeDocument/2006/relationships/hyperlink" Target="https://www.osha.gov/sites/default/files/publications/OSHA4155.pdf" TargetMode="External"/><Relationship Id="rId1" Type="http://schemas.openxmlformats.org/officeDocument/2006/relationships/slideLayout" Target="../slideLayouts/slideLayout5.xml"/><Relationship Id="rId6" Type="http://schemas.openxmlformats.org/officeDocument/2006/relationships/hyperlink" Target="https://www.osha.gov/laws-regs/regulations/standardnumber/1910/1910.509" TargetMode="External"/><Relationship Id="rId11" Type="http://schemas.openxmlformats.org/officeDocument/2006/relationships/hyperlink" Target="https://www.osha.gov/coronavirus/ets2/faqs" TargetMode="External"/><Relationship Id="rId5" Type="http://schemas.openxmlformats.org/officeDocument/2006/relationships/hyperlink" Target="https://www.osha.gov/laws-regs/regulations/standardnumber/1910/1910.505" TargetMode="External"/><Relationship Id="rId15" Type="http://schemas.openxmlformats.org/officeDocument/2006/relationships/hyperlink" Target="https://www.osha.gov/news/newsreleases/national/11042021" TargetMode="External"/><Relationship Id="rId10" Type="http://schemas.openxmlformats.org/officeDocument/2006/relationships/hyperlink" Target="https://www.osha.gov/sites/default/files/laws-regs/federalregister/2021-11-18.pdf" TargetMode="External"/><Relationship Id="rId19" Type="http://schemas.openxmlformats.org/officeDocument/2006/relationships/hyperlink" Target="https://www.osha.gov/sites/default/files/publications/OSHA4162.pdf" TargetMode="External"/><Relationship Id="rId4" Type="http://schemas.openxmlformats.org/officeDocument/2006/relationships/hyperlink" Target="https://www.osha.gov/laws-regs/regulations/standardnumber/1910/1910.504" TargetMode="External"/><Relationship Id="rId9" Type="http://schemas.openxmlformats.org/officeDocument/2006/relationships/hyperlink" Target="https://www.osha.gov/laws-regs/federalregister/2021-11-18" TargetMode="External"/><Relationship Id="rId14" Type="http://schemas.openxmlformats.org/officeDocument/2006/relationships/hyperlink" Target="https://www.osha.gov/coronavirus/ets/ibr" TargetMode="External"/><Relationship Id="rId22" Type="http://schemas.openxmlformats.org/officeDocument/2006/relationships/hyperlink" Target="https://www.osha.gov/coronavirus/ets2"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cms.gov/files/document/cms-omnibus-covid-19-health-care-staff-vaccination-requirements-202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files/document/mm12549-cy2022-telehealth-update-medicare-physician-fee-schedule.pd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ama-assn.org/practice-management/cpt/cpt-appendix-t-and-modifier-93-audio-only-medical-services#:~:text=At%20its%20September%202021%20meeting,patient%20through%20audio%2Donly%20technology"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s://oig.hhs.gov/exclusions/" TargetMode="External"/><Relationship Id="rId3" Type="http://schemas.openxmlformats.org/officeDocument/2006/relationships/hyperlink" Target="https://www.ama-assn.org/system/files/ama-summary-nsa-interim-final-rule-part-2.pdf" TargetMode="External"/><Relationship Id="rId7" Type="http://schemas.openxmlformats.org/officeDocument/2006/relationships/hyperlink" Target="https://www.cms.gov/regulations-and-guidancelegislationpaperworkreductionactof1995pra-listing/cms-10791" TargetMode="External"/><Relationship Id="rId2" Type="http://schemas.openxmlformats.org/officeDocument/2006/relationships/hyperlink" Target="http://www.cms.gov/nosurprises" TargetMode="External"/><Relationship Id="rId1" Type="http://schemas.openxmlformats.org/officeDocument/2006/relationships/slideLayout" Target="../slideLayouts/slideLayout15.xml"/><Relationship Id="rId6" Type="http://schemas.openxmlformats.org/officeDocument/2006/relationships/hyperlink" Target="https://www.osha.gov/coronavirus/ets2" TargetMode="External"/><Relationship Id="rId11" Type="http://schemas.openxmlformats.org/officeDocument/2006/relationships/image" Target="../media/image35.jpeg"/><Relationship Id="rId5" Type="http://schemas.openxmlformats.org/officeDocument/2006/relationships/hyperlink" Target="https://www.cms.gov/nosurprises/Help-resolve-payment-disputes/certified-IDRE-list" TargetMode="External"/><Relationship Id="rId10" Type="http://schemas.openxmlformats.org/officeDocument/2006/relationships/hyperlink" Target="http://sliceofhealthcare.com/revdive/" TargetMode="External"/><Relationship Id="rId4" Type="http://schemas.openxmlformats.org/officeDocument/2006/relationships/hyperlink" Target="https://www.mgma.com/resources/government-programs/implementing-the-no-surprises-act-federal-regulati" TargetMode="External"/><Relationship Id="rId9" Type="http://schemas.openxmlformats.org/officeDocument/2006/relationships/hyperlink" Target="http://www.mgma.com/rcm" TargetMode="External"/></Relationships>
</file>

<file path=ppt/slides/_rels/slide9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sv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C60-076C-B24D-84A3-A1E7983C9BDB}"/>
              </a:ext>
            </a:extLst>
          </p:cNvPr>
          <p:cNvSpPr>
            <a:spLocks noGrp="1"/>
          </p:cNvSpPr>
          <p:nvPr>
            <p:ph type="ctrTitle"/>
          </p:nvPr>
        </p:nvSpPr>
        <p:spPr/>
        <p:txBody>
          <a:bodyPr>
            <a:noAutofit/>
          </a:bodyPr>
          <a:lstStyle/>
          <a:p>
            <a:br>
              <a:rPr lang="en-US" sz="3600" dirty="0"/>
            </a:br>
            <a:br>
              <a:rPr lang="en-US" sz="3600" dirty="0"/>
            </a:br>
            <a:br>
              <a:rPr lang="en-US" sz="3600" dirty="0"/>
            </a:br>
            <a:r>
              <a:rPr lang="en-US" sz="3600" b="1" dirty="0"/>
              <a:t>An Inside Overview of Key Regulations that Keep Healthcare Leaders Up at Night </a:t>
            </a:r>
            <a:br>
              <a:rPr lang="en-US" sz="3600" dirty="0"/>
            </a:br>
            <a:endParaRPr lang="en-US" sz="3600" dirty="0"/>
          </a:p>
        </p:txBody>
      </p:sp>
      <p:sp>
        <p:nvSpPr>
          <p:cNvPr id="3" name="Subtitle 2">
            <a:extLst>
              <a:ext uri="{FF2B5EF4-FFF2-40B4-BE49-F238E27FC236}">
                <a16:creationId xmlns:a16="http://schemas.microsoft.com/office/drawing/2014/main" id="{7066CF42-FDD7-834D-832A-FF3E706991B4}"/>
              </a:ext>
            </a:extLst>
          </p:cNvPr>
          <p:cNvSpPr>
            <a:spLocks noGrp="1"/>
          </p:cNvSpPr>
          <p:nvPr>
            <p:ph type="subTitle" idx="1"/>
          </p:nvPr>
        </p:nvSpPr>
        <p:spPr/>
        <p:txBody>
          <a:bodyPr/>
          <a:lstStyle/>
          <a:p>
            <a:r>
              <a:rPr lang="en-US" b="1" dirty="0">
                <a:solidFill>
                  <a:schemeClr val="tx2"/>
                </a:solidFill>
              </a:rPr>
              <a:t>Taya Moheiser, MBA, CMPE, CMOM</a:t>
            </a:r>
          </a:p>
          <a:p>
            <a:r>
              <a:rPr lang="en-US" dirty="0">
                <a:solidFill>
                  <a:schemeClr val="bg2">
                    <a:lumMod val="75000"/>
                  </a:schemeClr>
                </a:solidFill>
              </a:rPr>
              <a:t>Sr. Advisor, </a:t>
            </a:r>
            <a:r>
              <a:rPr lang="en-US" dirty="0" err="1">
                <a:solidFill>
                  <a:schemeClr val="bg2">
                    <a:lumMod val="75000"/>
                  </a:schemeClr>
                </a:solidFill>
              </a:rPr>
              <a:t>eobee</a:t>
            </a:r>
            <a:r>
              <a:rPr lang="en-US" dirty="0">
                <a:solidFill>
                  <a:schemeClr val="bg2">
                    <a:lumMod val="75000"/>
                  </a:schemeClr>
                </a:solidFill>
              </a:rPr>
              <a:t> (H4 Technology)</a:t>
            </a:r>
          </a:p>
        </p:txBody>
      </p:sp>
    </p:spTree>
    <p:extLst>
      <p:ext uri="{BB962C8B-B14F-4D97-AF65-F5344CB8AC3E}">
        <p14:creationId xmlns:p14="http://schemas.microsoft.com/office/powerpoint/2010/main" val="2086106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D8E1-5B18-8049-86BC-239E4327CA5D}"/>
              </a:ext>
            </a:extLst>
          </p:cNvPr>
          <p:cNvSpPr>
            <a:spLocks noGrp="1"/>
          </p:cNvSpPr>
          <p:nvPr>
            <p:ph type="title"/>
          </p:nvPr>
        </p:nvSpPr>
        <p:spPr/>
        <p:txBody>
          <a:bodyPr/>
          <a:lstStyle/>
          <a:p>
            <a:r>
              <a:rPr lang="en-US" dirty="0"/>
              <a:t>Virtual Check-Ins &amp; Fee Updates</a:t>
            </a:r>
          </a:p>
        </p:txBody>
      </p:sp>
      <p:sp>
        <p:nvSpPr>
          <p:cNvPr id="3" name="Content Placeholder 2">
            <a:extLst>
              <a:ext uri="{FF2B5EF4-FFF2-40B4-BE49-F238E27FC236}">
                <a16:creationId xmlns:a16="http://schemas.microsoft.com/office/drawing/2014/main" id="{E34C34F6-16C0-9C4A-9361-3CEE456718E2}"/>
              </a:ext>
            </a:extLst>
          </p:cNvPr>
          <p:cNvSpPr>
            <a:spLocks noGrp="1"/>
          </p:cNvSpPr>
          <p:nvPr>
            <p:ph idx="1"/>
          </p:nvPr>
        </p:nvSpPr>
        <p:spPr>
          <a:xfrm>
            <a:off x="838200" y="1740145"/>
            <a:ext cx="10548274" cy="4505039"/>
          </a:xfrm>
        </p:spPr>
        <p:txBody>
          <a:bodyPr>
            <a:normAutofit/>
          </a:bodyPr>
          <a:lstStyle/>
          <a:p>
            <a:pPr marL="0" indent="0">
              <a:buNone/>
            </a:pPr>
            <a:r>
              <a:rPr lang="en-US" sz="2400" b="1" dirty="0"/>
              <a:t>CMS finalized separate coding for longer virtual check-in codes with HCPCS Code G2252 (crosswalk to 99442 for valuation)</a:t>
            </a:r>
          </a:p>
          <a:p>
            <a:r>
              <a:rPr lang="en-US" sz="2400" dirty="0"/>
              <a:t>Synchronous communication required</a:t>
            </a:r>
          </a:p>
          <a:p>
            <a:r>
              <a:rPr lang="en-US" sz="2400" dirty="0"/>
              <a:t>Audio-only communication permitted</a:t>
            </a:r>
          </a:p>
          <a:p>
            <a:r>
              <a:rPr lang="en-US" sz="2400" dirty="0"/>
              <a:t>The purpose of this service is to determine if an in-person patient visit is warranted</a:t>
            </a:r>
          </a:p>
        </p:txBody>
      </p:sp>
      <p:sp>
        <p:nvSpPr>
          <p:cNvPr id="5" name="Slide Number Placeholder 4">
            <a:extLst>
              <a:ext uri="{FF2B5EF4-FFF2-40B4-BE49-F238E27FC236}">
                <a16:creationId xmlns:a16="http://schemas.microsoft.com/office/drawing/2014/main" id="{7C5AFA4C-55DC-BF40-9C31-A9AA9A5477C8}"/>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10</a:t>
            </a:fld>
            <a:endParaRPr lang="en-US" altLang="en-US" dirty="0"/>
          </a:p>
        </p:txBody>
      </p:sp>
      <p:sp>
        <p:nvSpPr>
          <p:cNvPr id="6" name="Content Placeholder 2">
            <a:extLst>
              <a:ext uri="{FF2B5EF4-FFF2-40B4-BE49-F238E27FC236}">
                <a16:creationId xmlns:a16="http://schemas.microsoft.com/office/drawing/2014/main" id="{A5B529B8-7CA6-5A47-14FA-384364D07CC9}"/>
              </a:ext>
            </a:extLst>
          </p:cNvPr>
          <p:cNvSpPr txBox="1">
            <a:spLocks/>
          </p:cNvSpPr>
          <p:nvPr/>
        </p:nvSpPr>
        <p:spPr>
          <a:xfrm>
            <a:off x="805525" y="4445122"/>
            <a:ext cx="10548275" cy="1855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Telehealth Originating Site Fee Update</a:t>
            </a:r>
          </a:p>
          <a:p>
            <a:r>
              <a:rPr lang="en-US" sz="2400" dirty="0"/>
              <a:t>For CY 2022, the payment amount for HCPCS code Q3014 (Telehealth originating site facility fee) is $27.59.</a:t>
            </a:r>
          </a:p>
          <a:p>
            <a:r>
              <a:rPr lang="en-US" sz="2400" dirty="0"/>
              <a:t>An increase of 2.1% over CY 2021 which came to $27.02</a:t>
            </a:r>
          </a:p>
        </p:txBody>
      </p:sp>
    </p:spTree>
    <p:extLst>
      <p:ext uri="{BB962C8B-B14F-4D97-AF65-F5344CB8AC3E}">
        <p14:creationId xmlns:p14="http://schemas.microsoft.com/office/powerpoint/2010/main" val="516599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A222-DFF8-974C-A820-7B1BCB316AC0}"/>
              </a:ext>
            </a:extLst>
          </p:cNvPr>
          <p:cNvSpPr>
            <a:spLocks noGrp="1"/>
          </p:cNvSpPr>
          <p:nvPr>
            <p:ph type="title"/>
          </p:nvPr>
        </p:nvSpPr>
        <p:spPr>
          <a:xfrm>
            <a:off x="233248" y="230567"/>
            <a:ext cx="10515600" cy="1325563"/>
          </a:xfrm>
        </p:spPr>
        <p:txBody>
          <a:bodyPr/>
          <a:lstStyle/>
          <a:p>
            <a:r>
              <a:rPr lang="en-US" dirty="0"/>
              <a:t>Four New Codes</a:t>
            </a:r>
          </a:p>
        </p:txBody>
      </p:sp>
      <p:sp>
        <p:nvSpPr>
          <p:cNvPr id="5" name="Slide Number Placeholder 4">
            <a:extLst>
              <a:ext uri="{FF2B5EF4-FFF2-40B4-BE49-F238E27FC236}">
                <a16:creationId xmlns:a16="http://schemas.microsoft.com/office/drawing/2014/main" id="{8004F8E9-8A39-0F40-84D3-273B7313085B}"/>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11</a:t>
            </a:fld>
            <a:endParaRPr lang="en-US" altLang="en-US" dirty="0"/>
          </a:p>
        </p:txBody>
      </p:sp>
      <p:grpSp>
        <p:nvGrpSpPr>
          <p:cNvPr id="8" name="Group 7">
            <a:extLst>
              <a:ext uri="{FF2B5EF4-FFF2-40B4-BE49-F238E27FC236}">
                <a16:creationId xmlns:a16="http://schemas.microsoft.com/office/drawing/2014/main" id="{A77B7187-6F2A-2547-9A78-979C89CBC692}"/>
              </a:ext>
            </a:extLst>
          </p:cNvPr>
          <p:cNvGrpSpPr/>
          <p:nvPr/>
        </p:nvGrpSpPr>
        <p:grpSpPr>
          <a:xfrm>
            <a:off x="511941" y="1556130"/>
            <a:ext cx="9546459" cy="4891562"/>
            <a:chOff x="165100" y="1736662"/>
            <a:chExt cx="8686800" cy="4493923"/>
          </a:xfrm>
        </p:grpSpPr>
        <p:pic>
          <p:nvPicPr>
            <p:cNvPr id="6" name="Picture 5">
              <a:extLst>
                <a:ext uri="{FF2B5EF4-FFF2-40B4-BE49-F238E27FC236}">
                  <a16:creationId xmlns:a16="http://schemas.microsoft.com/office/drawing/2014/main" id="{B79D815A-6A38-8547-B75B-23C067CB41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02"/>
            <a:stretch/>
          </p:blipFill>
          <p:spPr>
            <a:xfrm>
              <a:off x="165100" y="1736662"/>
              <a:ext cx="8686800" cy="4493923"/>
            </a:xfrm>
            <a:prstGeom prst="rect">
              <a:avLst/>
            </a:prstGeom>
          </p:spPr>
        </p:pic>
        <p:sp>
          <p:nvSpPr>
            <p:cNvPr id="7" name="Frame 6">
              <a:extLst>
                <a:ext uri="{FF2B5EF4-FFF2-40B4-BE49-F238E27FC236}">
                  <a16:creationId xmlns:a16="http://schemas.microsoft.com/office/drawing/2014/main" id="{646E3FB2-3F43-B642-86A2-7AB359A7D0F8}"/>
                </a:ext>
              </a:extLst>
            </p:cNvPr>
            <p:cNvSpPr/>
            <p:nvPr/>
          </p:nvSpPr>
          <p:spPr>
            <a:xfrm>
              <a:off x="469900" y="4175062"/>
              <a:ext cx="8153400" cy="1905001"/>
            </a:xfrm>
            <a:prstGeom prst="frame">
              <a:avLst>
                <a:gd name="adj1" fmla="val 48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799742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B2BD-2C62-0745-90A6-F0C670AEA9B1}"/>
              </a:ext>
            </a:extLst>
          </p:cNvPr>
          <p:cNvSpPr>
            <a:spLocks noGrp="1"/>
          </p:cNvSpPr>
          <p:nvPr>
            <p:ph type="title"/>
          </p:nvPr>
        </p:nvSpPr>
        <p:spPr>
          <a:xfrm>
            <a:off x="518678" y="346361"/>
            <a:ext cx="10515600" cy="1325563"/>
          </a:xfrm>
        </p:spPr>
        <p:txBody>
          <a:bodyPr/>
          <a:lstStyle/>
          <a:p>
            <a:r>
              <a:rPr lang="en-US" dirty="0"/>
              <a:t>Split (or Shared) Visits</a:t>
            </a:r>
          </a:p>
        </p:txBody>
      </p:sp>
      <p:sp>
        <p:nvSpPr>
          <p:cNvPr id="3" name="Content Placeholder 2">
            <a:extLst>
              <a:ext uri="{FF2B5EF4-FFF2-40B4-BE49-F238E27FC236}">
                <a16:creationId xmlns:a16="http://schemas.microsoft.com/office/drawing/2014/main" id="{AF0F494C-9B71-6048-B06A-39DE568A9545}"/>
              </a:ext>
            </a:extLst>
          </p:cNvPr>
          <p:cNvSpPr>
            <a:spLocks noGrp="1"/>
          </p:cNvSpPr>
          <p:nvPr>
            <p:ph idx="1"/>
          </p:nvPr>
        </p:nvSpPr>
        <p:spPr>
          <a:xfrm>
            <a:off x="518678" y="1671924"/>
            <a:ext cx="11427137" cy="4505039"/>
          </a:xfrm>
        </p:spPr>
        <p:txBody>
          <a:bodyPr>
            <a:normAutofit/>
          </a:bodyPr>
          <a:lstStyle/>
          <a:p>
            <a:pPr marL="0" indent="0">
              <a:lnSpc>
                <a:spcPct val="100000"/>
              </a:lnSpc>
              <a:spcBef>
                <a:spcPts val="0"/>
              </a:spcBef>
              <a:spcAft>
                <a:spcPts val="1200"/>
              </a:spcAft>
              <a:buNone/>
            </a:pPr>
            <a:r>
              <a:rPr lang="en-US" dirty="0"/>
              <a:t>CMS made clarifications to split visits to include in this definition:</a:t>
            </a:r>
          </a:p>
          <a:p>
            <a:pPr>
              <a:lnSpc>
                <a:spcPct val="100000"/>
              </a:lnSpc>
              <a:spcBef>
                <a:spcPts val="0"/>
              </a:spcBef>
              <a:spcAft>
                <a:spcPts val="1200"/>
              </a:spcAft>
            </a:pPr>
            <a:r>
              <a:rPr lang="en-US" dirty="0"/>
              <a:t>Visits that are furnished in a facility setting by a physician and an NPP </a:t>
            </a:r>
            <a:r>
              <a:rPr lang="en-US" u="sng" dirty="0"/>
              <a:t>in the same group</a:t>
            </a:r>
            <a:r>
              <a:rPr lang="en-US" dirty="0"/>
              <a:t>, where the facility setting is defined as an </a:t>
            </a:r>
            <a:r>
              <a:rPr lang="en-US" u="sng" dirty="0"/>
              <a:t>institutional settin</a:t>
            </a:r>
            <a:r>
              <a:rPr lang="en-US" dirty="0"/>
              <a:t>g in which payment for services and supplies furnished </a:t>
            </a:r>
            <a:r>
              <a:rPr lang="en-US" u="sng" dirty="0"/>
              <a:t>incident to</a:t>
            </a:r>
            <a:r>
              <a:rPr lang="en-US" dirty="0"/>
              <a:t> a physician or practitioner’s </a:t>
            </a:r>
            <a:r>
              <a:rPr lang="en-US" u="sng" dirty="0"/>
              <a:t>professional services</a:t>
            </a:r>
            <a:r>
              <a:rPr lang="en-US" dirty="0"/>
              <a:t> </a:t>
            </a:r>
            <a:r>
              <a:rPr lang="en-US" b="1" dirty="0"/>
              <a:t>is prohibited</a:t>
            </a:r>
          </a:p>
          <a:p>
            <a:pPr>
              <a:lnSpc>
                <a:spcPct val="100000"/>
              </a:lnSpc>
              <a:spcBef>
                <a:spcPts val="0"/>
              </a:spcBef>
              <a:spcAft>
                <a:spcPts val="1200"/>
              </a:spcAft>
            </a:pPr>
            <a:r>
              <a:rPr lang="en-US" dirty="0"/>
              <a:t>An E/M visit could be billed by either the physician or the NPP if it were furnished independently by only one of them in the facility setting</a:t>
            </a:r>
          </a:p>
          <a:p>
            <a:pPr>
              <a:lnSpc>
                <a:spcPct val="100000"/>
              </a:lnSpc>
              <a:spcBef>
                <a:spcPts val="0"/>
              </a:spcBef>
              <a:spcAft>
                <a:spcPts val="1200"/>
              </a:spcAft>
            </a:pPr>
            <a:endParaRPr lang="en-US" dirty="0"/>
          </a:p>
        </p:txBody>
      </p:sp>
      <p:sp>
        <p:nvSpPr>
          <p:cNvPr id="5" name="Slide Number Placeholder 4">
            <a:extLst>
              <a:ext uri="{FF2B5EF4-FFF2-40B4-BE49-F238E27FC236}">
                <a16:creationId xmlns:a16="http://schemas.microsoft.com/office/drawing/2014/main" id="{61BFAFF0-6535-4946-B0E2-FA33229F03E9}"/>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12</a:t>
            </a:fld>
            <a:endParaRPr lang="en-US" altLang="en-US" dirty="0"/>
          </a:p>
        </p:txBody>
      </p:sp>
    </p:spTree>
    <p:extLst>
      <p:ext uri="{BB962C8B-B14F-4D97-AF65-F5344CB8AC3E}">
        <p14:creationId xmlns:p14="http://schemas.microsoft.com/office/powerpoint/2010/main" val="282247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4810-0F43-DB4F-BF75-62CA6D0C76F2}"/>
              </a:ext>
            </a:extLst>
          </p:cNvPr>
          <p:cNvSpPr>
            <a:spLocks noGrp="1"/>
          </p:cNvSpPr>
          <p:nvPr>
            <p:ph type="title"/>
          </p:nvPr>
        </p:nvSpPr>
        <p:spPr>
          <a:xfrm>
            <a:off x="609600" y="346361"/>
            <a:ext cx="10515600" cy="1325563"/>
          </a:xfrm>
        </p:spPr>
        <p:txBody>
          <a:bodyPr/>
          <a:lstStyle/>
          <a:p>
            <a:r>
              <a:rPr lang="en-US" dirty="0"/>
              <a:t>Split (or Shared) Visits</a:t>
            </a:r>
          </a:p>
        </p:txBody>
      </p:sp>
      <p:sp>
        <p:nvSpPr>
          <p:cNvPr id="3" name="Content Placeholder 2">
            <a:extLst>
              <a:ext uri="{FF2B5EF4-FFF2-40B4-BE49-F238E27FC236}">
                <a16:creationId xmlns:a16="http://schemas.microsoft.com/office/drawing/2014/main" id="{F8E02071-F130-9246-A40C-7425A4B81B7B}"/>
              </a:ext>
            </a:extLst>
          </p:cNvPr>
          <p:cNvSpPr>
            <a:spLocks noGrp="1"/>
          </p:cNvSpPr>
          <p:nvPr>
            <p:ph idx="1"/>
          </p:nvPr>
        </p:nvSpPr>
        <p:spPr>
          <a:xfrm>
            <a:off x="518678" y="1671924"/>
            <a:ext cx="11298184" cy="4505039"/>
          </a:xfrm>
        </p:spPr>
        <p:txBody>
          <a:bodyPr>
            <a:normAutofit/>
          </a:bodyPr>
          <a:lstStyle/>
          <a:p>
            <a:pPr marL="0" indent="0">
              <a:buNone/>
            </a:pPr>
            <a:r>
              <a:rPr lang="en-US" dirty="0"/>
              <a:t>CMS also made adjustments to allow physicians and NPPs to bill for split (or shared) visits for both new and established patients, and for critical care and certain Skilled Nursing Facility /Nursing Facility (SNF/NF) E/M visits</a:t>
            </a:r>
          </a:p>
          <a:p>
            <a:pPr marL="0" indent="0">
              <a:buNone/>
            </a:pPr>
            <a:endParaRPr lang="en-US" dirty="0"/>
          </a:p>
          <a:p>
            <a:pPr marL="0" indent="0">
              <a:buNone/>
            </a:pPr>
            <a:r>
              <a:rPr lang="en-US" dirty="0"/>
              <a:t>NPPs may bill for split (or shared) visits for both new and established patients, as well as for initial and subsequent visits</a:t>
            </a:r>
          </a:p>
          <a:p>
            <a:pPr marL="0" indent="0">
              <a:buNone/>
            </a:pPr>
            <a:endParaRPr lang="en-US" dirty="0"/>
          </a:p>
          <a:p>
            <a:pPr marL="0" indent="0">
              <a:buNone/>
            </a:pPr>
            <a:r>
              <a:rPr lang="en-US" dirty="0"/>
              <a:t>The changes made to split/shared visits will be codified in § 415.140</a:t>
            </a:r>
          </a:p>
        </p:txBody>
      </p:sp>
      <p:sp>
        <p:nvSpPr>
          <p:cNvPr id="5" name="Slide Number Placeholder 4">
            <a:extLst>
              <a:ext uri="{FF2B5EF4-FFF2-40B4-BE49-F238E27FC236}">
                <a16:creationId xmlns:a16="http://schemas.microsoft.com/office/drawing/2014/main" id="{378FB27F-7321-1A49-B7EB-EA78732FFF89}"/>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13</a:t>
            </a:fld>
            <a:endParaRPr lang="en-US" altLang="en-US" dirty="0"/>
          </a:p>
        </p:txBody>
      </p:sp>
    </p:spTree>
    <p:extLst>
      <p:ext uri="{BB962C8B-B14F-4D97-AF65-F5344CB8AC3E}">
        <p14:creationId xmlns:p14="http://schemas.microsoft.com/office/powerpoint/2010/main" val="319823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BCED-22A4-014B-A005-45258B2C705D}"/>
              </a:ext>
            </a:extLst>
          </p:cNvPr>
          <p:cNvSpPr>
            <a:spLocks noGrp="1"/>
          </p:cNvSpPr>
          <p:nvPr>
            <p:ph type="title"/>
          </p:nvPr>
        </p:nvSpPr>
        <p:spPr>
          <a:xfrm>
            <a:off x="468923" y="346361"/>
            <a:ext cx="10515600" cy="1325563"/>
          </a:xfrm>
        </p:spPr>
        <p:txBody>
          <a:bodyPr/>
          <a:lstStyle/>
          <a:p>
            <a:r>
              <a:rPr lang="en-US" dirty="0"/>
              <a:t>Split (or Shared) Visits</a:t>
            </a:r>
          </a:p>
        </p:txBody>
      </p:sp>
      <p:sp>
        <p:nvSpPr>
          <p:cNvPr id="3" name="Content Placeholder 2">
            <a:extLst>
              <a:ext uri="{FF2B5EF4-FFF2-40B4-BE49-F238E27FC236}">
                <a16:creationId xmlns:a16="http://schemas.microsoft.com/office/drawing/2014/main" id="{046DDAC9-2ED3-A943-BA7A-107D647C5DCB}"/>
              </a:ext>
            </a:extLst>
          </p:cNvPr>
          <p:cNvSpPr>
            <a:spLocks noGrp="1"/>
          </p:cNvSpPr>
          <p:nvPr>
            <p:ph idx="1"/>
          </p:nvPr>
        </p:nvSpPr>
        <p:spPr>
          <a:xfrm>
            <a:off x="518678" y="1521137"/>
            <a:ext cx="11204399" cy="4977048"/>
          </a:xfrm>
        </p:spPr>
        <p:txBody>
          <a:bodyPr>
            <a:normAutofit fontScale="70000" lnSpcReduction="20000"/>
          </a:bodyPr>
          <a:lstStyle/>
          <a:p>
            <a:pPr marL="0" indent="0">
              <a:lnSpc>
                <a:spcPct val="120000"/>
              </a:lnSpc>
              <a:spcBef>
                <a:spcPts val="600"/>
              </a:spcBef>
              <a:spcAft>
                <a:spcPts val="600"/>
              </a:spcAft>
              <a:buNone/>
            </a:pPr>
            <a:r>
              <a:rPr lang="en-US" dirty="0"/>
              <a:t>The physician or NPP who performs the substantive portion of the split (or shared) visit would bill for the visit:</a:t>
            </a:r>
          </a:p>
          <a:p>
            <a:pPr>
              <a:lnSpc>
                <a:spcPct val="120000"/>
              </a:lnSpc>
              <a:spcBef>
                <a:spcPts val="600"/>
              </a:spcBef>
              <a:spcAft>
                <a:spcPts val="600"/>
              </a:spcAft>
            </a:pPr>
            <a:r>
              <a:rPr lang="en-US" dirty="0"/>
              <a:t>Substantive portion is defined as more than half of the total time spent by the physician and NPP performing the split (or shared) visit</a:t>
            </a:r>
          </a:p>
          <a:p>
            <a:pPr>
              <a:lnSpc>
                <a:spcPct val="120000"/>
              </a:lnSpc>
              <a:spcBef>
                <a:spcPts val="600"/>
              </a:spcBef>
              <a:spcAft>
                <a:spcPts val="600"/>
              </a:spcAft>
            </a:pPr>
            <a:r>
              <a:rPr lang="en-US" dirty="0"/>
              <a:t>For CY 2022, the practitioner who spends more than half of the total </a:t>
            </a:r>
            <a:r>
              <a:rPr lang="en-US" b="1" dirty="0"/>
              <a:t>time</a:t>
            </a:r>
            <a:r>
              <a:rPr lang="en-US" dirty="0"/>
              <a:t>, or performs the </a:t>
            </a:r>
            <a:r>
              <a:rPr lang="en-US" b="1" dirty="0"/>
              <a:t>history</a:t>
            </a:r>
            <a:r>
              <a:rPr lang="en-US" dirty="0"/>
              <a:t>, </a:t>
            </a:r>
            <a:r>
              <a:rPr lang="en-US" b="1" dirty="0"/>
              <a:t>exam</a:t>
            </a:r>
            <a:r>
              <a:rPr lang="en-US" dirty="0"/>
              <a:t>, or </a:t>
            </a:r>
            <a:r>
              <a:rPr lang="en-US" b="1" dirty="0"/>
              <a:t>MDM</a:t>
            </a:r>
            <a:r>
              <a:rPr lang="en-US" dirty="0"/>
              <a:t> can be considered to have performed the substantive portion and can bill for the split (or shared) E/M visit. </a:t>
            </a:r>
          </a:p>
          <a:p>
            <a:pPr>
              <a:lnSpc>
                <a:spcPct val="120000"/>
              </a:lnSpc>
              <a:spcBef>
                <a:spcPts val="600"/>
              </a:spcBef>
              <a:spcAft>
                <a:spcPts val="600"/>
              </a:spcAft>
            </a:pPr>
            <a:r>
              <a:rPr lang="en-US" dirty="0"/>
              <a:t>Providers can still use MDM to select visit level for the E/M split (or shared) visit, as proposed. </a:t>
            </a:r>
          </a:p>
          <a:p>
            <a:pPr>
              <a:lnSpc>
                <a:spcPct val="120000"/>
              </a:lnSpc>
              <a:spcBef>
                <a:spcPts val="600"/>
              </a:spcBef>
              <a:spcAft>
                <a:spcPts val="600"/>
              </a:spcAft>
            </a:pPr>
            <a:r>
              <a:rPr lang="en-US" dirty="0"/>
              <a:t>When one of the three key components is used as the substantive portion in 2022, the practitioner who bills the visit must perform that component in its entirety in order to bill</a:t>
            </a:r>
          </a:p>
          <a:p>
            <a:pPr>
              <a:lnSpc>
                <a:spcPct val="120000"/>
              </a:lnSpc>
              <a:spcAft>
                <a:spcPts val="600"/>
              </a:spcAft>
            </a:pPr>
            <a:r>
              <a:rPr lang="en-US" dirty="0"/>
              <a:t>For visits that are already timed (critical care services), the substantive portion will not be based on performance of the history, exam, or MDM. For critical care visits the substantive portion will be more than half of the total time</a:t>
            </a:r>
          </a:p>
        </p:txBody>
      </p:sp>
      <p:sp>
        <p:nvSpPr>
          <p:cNvPr id="5" name="Slide Number Placeholder 4">
            <a:extLst>
              <a:ext uri="{FF2B5EF4-FFF2-40B4-BE49-F238E27FC236}">
                <a16:creationId xmlns:a16="http://schemas.microsoft.com/office/drawing/2014/main" id="{A27B17AB-8166-A042-845D-D907A26B9A33}"/>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14</a:t>
            </a:fld>
            <a:endParaRPr lang="en-US" altLang="en-US" dirty="0"/>
          </a:p>
        </p:txBody>
      </p:sp>
    </p:spTree>
    <p:extLst>
      <p:ext uri="{BB962C8B-B14F-4D97-AF65-F5344CB8AC3E}">
        <p14:creationId xmlns:p14="http://schemas.microsoft.com/office/powerpoint/2010/main" val="117251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0FABE-EF67-0045-B120-226EF97F9A03}"/>
              </a:ext>
            </a:extLst>
          </p:cNvPr>
          <p:cNvSpPr>
            <a:spLocks noGrp="1"/>
          </p:cNvSpPr>
          <p:nvPr>
            <p:ph type="title"/>
          </p:nvPr>
        </p:nvSpPr>
        <p:spPr>
          <a:xfrm>
            <a:off x="518678" y="346361"/>
            <a:ext cx="10515600" cy="1325563"/>
          </a:xfrm>
        </p:spPr>
        <p:txBody>
          <a:bodyPr/>
          <a:lstStyle/>
          <a:p>
            <a:r>
              <a:rPr lang="en-US" dirty="0"/>
              <a:t>Split (or Shared) Visits</a:t>
            </a:r>
          </a:p>
        </p:txBody>
      </p:sp>
      <p:sp>
        <p:nvSpPr>
          <p:cNvPr id="3" name="Content Placeholder 2">
            <a:extLst>
              <a:ext uri="{FF2B5EF4-FFF2-40B4-BE49-F238E27FC236}">
                <a16:creationId xmlns:a16="http://schemas.microsoft.com/office/drawing/2014/main" id="{D85C2FD5-1E84-4E4B-91D3-C6A1614644A0}"/>
              </a:ext>
            </a:extLst>
          </p:cNvPr>
          <p:cNvSpPr>
            <a:spLocks noGrp="1"/>
          </p:cNvSpPr>
          <p:nvPr>
            <p:ph idx="1"/>
          </p:nvPr>
        </p:nvSpPr>
        <p:spPr>
          <a:xfrm>
            <a:off x="1063061" y="1522213"/>
            <a:ext cx="9426833" cy="646331"/>
          </a:xfrm>
        </p:spPr>
        <p:txBody>
          <a:bodyPr>
            <a:normAutofit/>
          </a:bodyPr>
          <a:lstStyle/>
          <a:p>
            <a:pPr marL="0" indent="0" algn="ctr">
              <a:buNone/>
            </a:pPr>
            <a:r>
              <a:rPr lang="en-US" sz="2000" dirty="0">
                <a:solidFill>
                  <a:schemeClr val="tx2"/>
                </a:solidFill>
              </a:rPr>
              <a:t>The following chart from CMS explains the 2022 definition and the 2023 definition of “Substantive Portion” for billing purposes</a:t>
            </a:r>
          </a:p>
        </p:txBody>
      </p:sp>
      <p:sp>
        <p:nvSpPr>
          <p:cNvPr id="5" name="Slide Number Placeholder 4">
            <a:extLst>
              <a:ext uri="{FF2B5EF4-FFF2-40B4-BE49-F238E27FC236}">
                <a16:creationId xmlns:a16="http://schemas.microsoft.com/office/drawing/2014/main" id="{7FE10FF6-F49E-5D4D-BE2C-3A5A034CB418}"/>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15</a:t>
            </a:fld>
            <a:endParaRPr lang="en-US" altLang="en-US" dirty="0"/>
          </a:p>
        </p:txBody>
      </p:sp>
      <p:pic>
        <p:nvPicPr>
          <p:cNvPr id="6" name="Picture 5">
            <a:extLst>
              <a:ext uri="{FF2B5EF4-FFF2-40B4-BE49-F238E27FC236}">
                <a16:creationId xmlns:a16="http://schemas.microsoft.com/office/drawing/2014/main" id="{6D598555-741F-304D-95EF-1D532A2B5770}"/>
              </a:ext>
            </a:extLst>
          </p:cNvPr>
          <p:cNvPicPr>
            <a:picLocks noChangeAspect="1"/>
          </p:cNvPicPr>
          <p:nvPr/>
        </p:nvPicPr>
        <p:blipFill>
          <a:blip r:embed="rId2"/>
          <a:stretch>
            <a:fillRect/>
          </a:stretch>
        </p:blipFill>
        <p:spPr>
          <a:xfrm>
            <a:off x="1211058" y="2310783"/>
            <a:ext cx="9426834" cy="3275213"/>
          </a:xfrm>
          <a:prstGeom prst="rect">
            <a:avLst/>
          </a:prstGeom>
          <a:ln>
            <a:solidFill>
              <a:schemeClr val="tx1"/>
            </a:solidFill>
          </a:ln>
        </p:spPr>
      </p:pic>
      <p:sp>
        <p:nvSpPr>
          <p:cNvPr id="7" name="Rectangle 6">
            <a:extLst>
              <a:ext uri="{FF2B5EF4-FFF2-40B4-BE49-F238E27FC236}">
                <a16:creationId xmlns:a16="http://schemas.microsoft.com/office/drawing/2014/main" id="{BAF9076B-2FC3-FE49-8CD2-6A5657F61DCE}"/>
              </a:ext>
            </a:extLst>
          </p:cNvPr>
          <p:cNvSpPr/>
          <p:nvPr/>
        </p:nvSpPr>
        <p:spPr>
          <a:xfrm>
            <a:off x="463311" y="5728236"/>
            <a:ext cx="11210011" cy="646331"/>
          </a:xfrm>
          <a:prstGeom prst="rect">
            <a:avLst/>
          </a:prstGeom>
        </p:spPr>
        <p:txBody>
          <a:bodyPr wrap="square">
            <a:spAutoFit/>
          </a:bodyPr>
          <a:lstStyle/>
          <a:p>
            <a:pPr algn="ctr"/>
            <a:r>
              <a:rPr lang="en-US" dirty="0">
                <a:latin typeface="Helvetica" pitchFamily="2" charset="0"/>
              </a:rPr>
              <a:t>The distinct time of service spent by each physician or NPP furnishing a split (or shared) visit would be summed to determine total time and who provided the substantive portion (and therefore, bills for the visit)</a:t>
            </a:r>
          </a:p>
        </p:txBody>
      </p:sp>
    </p:spTree>
    <p:extLst>
      <p:ext uri="{BB962C8B-B14F-4D97-AF65-F5344CB8AC3E}">
        <p14:creationId xmlns:p14="http://schemas.microsoft.com/office/powerpoint/2010/main" val="70266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0221-86C1-A349-94CB-D6CE9BB10510}"/>
              </a:ext>
            </a:extLst>
          </p:cNvPr>
          <p:cNvSpPr>
            <a:spLocks noGrp="1"/>
          </p:cNvSpPr>
          <p:nvPr>
            <p:ph type="title"/>
          </p:nvPr>
        </p:nvSpPr>
        <p:spPr>
          <a:xfrm>
            <a:off x="518678" y="346361"/>
            <a:ext cx="10515600" cy="1325563"/>
          </a:xfrm>
        </p:spPr>
        <p:txBody>
          <a:bodyPr/>
          <a:lstStyle/>
          <a:p>
            <a:r>
              <a:rPr lang="en-US" dirty="0"/>
              <a:t>Split (or Shared) Services</a:t>
            </a:r>
          </a:p>
        </p:txBody>
      </p:sp>
      <p:sp>
        <p:nvSpPr>
          <p:cNvPr id="3" name="Content Placeholder 2">
            <a:extLst>
              <a:ext uri="{FF2B5EF4-FFF2-40B4-BE49-F238E27FC236}">
                <a16:creationId xmlns:a16="http://schemas.microsoft.com/office/drawing/2014/main" id="{658B2DA8-67D9-5A42-95D0-A615BC5F4F11}"/>
              </a:ext>
            </a:extLst>
          </p:cNvPr>
          <p:cNvSpPr>
            <a:spLocks noGrp="1"/>
          </p:cNvSpPr>
          <p:nvPr>
            <p:ph idx="1"/>
          </p:nvPr>
        </p:nvSpPr>
        <p:spPr>
          <a:xfrm>
            <a:off x="518678" y="1671924"/>
            <a:ext cx="8333222" cy="5049551"/>
          </a:xfrm>
        </p:spPr>
        <p:txBody>
          <a:bodyPr>
            <a:noAutofit/>
          </a:bodyPr>
          <a:lstStyle/>
          <a:p>
            <a:pPr marL="0" indent="0">
              <a:spcBef>
                <a:spcPts val="0"/>
              </a:spcBef>
              <a:buNone/>
            </a:pPr>
            <a:r>
              <a:rPr lang="en-US" sz="2000" dirty="0"/>
              <a:t>For visits that are not critical care services, this listing of activities count when time is used to select an E/M visit level when performed. Regardless of whether or not they involve direct patient contact:</a:t>
            </a:r>
          </a:p>
          <a:p>
            <a:pPr marL="0" indent="0">
              <a:spcBef>
                <a:spcPts val="0"/>
              </a:spcBef>
              <a:buNone/>
            </a:pPr>
            <a:endParaRPr lang="en-US" sz="2000" dirty="0"/>
          </a:p>
          <a:p>
            <a:pPr>
              <a:lnSpc>
                <a:spcPct val="100000"/>
              </a:lnSpc>
              <a:spcBef>
                <a:spcPts val="0"/>
              </a:spcBef>
            </a:pPr>
            <a:r>
              <a:rPr lang="en-US" sz="2000" dirty="0"/>
              <a:t>Preparing to see the patient (for example, review of tests).</a:t>
            </a:r>
          </a:p>
          <a:p>
            <a:pPr>
              <a:lnSpc>
                <a:spcPct val="100000"/>
              </a:lnSpc>
              <a:spcBef>
                <a:spcPts val="0"/>
              </a:spcBef>
            </a:pPr>
            <a:r>
              <a:rPr lang="en-US" sz="2000" dirty="0"/>
              <a:t>Obtaining and/or reviewing separately obtained history.</a:t>
            </a:r>
          </a:p>
          <a:p>
            <a:pPr>
              <a:lnSpc>
                <a:spcPct val="100000"/>
              </a:lnSpc>
              <a:spcBef>
                <a:spcPts val="0"/>
              </a:spcBef>
            </a:pPr>
            <a:r>
              <a:rPr lang="en-US" sz="2000" dirty="0"/>
              <a:t>Performing a medically appropriate examination and/or evaluation.</a:t>
            </a:r>
          </a:p>
          <a:p>
            <a:pPr>
              <a:lnSpc>
                <a:spcPct val="100000"/>
              </a:lnSpc>
              <a:spcBef>
                <a:spcPts val="0"/>
              </a:spcBef>
            </a:pPr>
            <a:r>
              <a:rPr lang="en-US" sz="2000" dirty="0"/>
              <a:t>Counseling and educating the patient/family/caregiver.</a:t>
            </a:r>
          </a:p>
          <a:p>
            <a:pPr>
              <a:lnSpc>
                <a:spcPct val="100000"/>
              </a:lnSpc>
              <a:spcBef>
                <a:spcPts val="0"/>
              </a:spcBef>
            </a:pPr>
            <a:r>
              <a:rPr lang="en-US" sz="2000" dirty="0"/>
              <a:t>Ordering medications, tests, or procedures.</a:t>
            </a:r>
          </a:p>
          <a:p>
            <a:pPr>
              <a:lnSpc>
                <a:spcPct val="100000"/>
              </a:lnSpc>
              <a:spcBef>
                <a:spcPts val="0"/>
              </a:spcBef>
            </a:pPr>
            <a:r>
              <a:rPr lang="en-US" sz="2000" dirty="0"/>
              <a:t>Referring and communicating with other health care professionals (when not separately reported).</a:t>
            </a:r>
          </a:p>
          <a:p>
            <a:pPr>
              <a:lnSpc>
                <a:spcPct val="100000"/>
              </a:lnSpc>
              <a:spcBef>
                <a:spcPts val="0"/>
              </a:spcBef>
            </a:pPr>
            <a:r>
              <a:rPr lang="en-US" sz="2000" dirty="0"/>
              <a:t>Documenting clinical information in the electronic or other health record.</a:t>
            </a:r>
          </a:p>
          <a:p>
            <a:pPr>
              <a:lnSpc>
                <a:spcPct val="100000"/>
              </a:lnSpc>
              <a:spcBef>
                <a:spcPts val="0"/>
              </a:spcBef>
            </a:pPr>
            <a:r>
              <a:rPr lang="en-US" sz="2000" dirty="0"/>
              <a:t>Independently interpreting results (not separately reported) and communicating results to the patient/ family/caregiver.</a:t>
            </a:r>
          </a:p>
          <a:p>
            <a:pPr>
              <a:lnSpc>
                <a:spcPct val="100000"/>
              </a:lnSpc>
              <a:spcBef>
                <a:spcPts val="0"/>
              </a:spcBef>
            </a:pPr>
            <a:r>
              <a:rPr lang="en-US" sz="2000" dirty="0"/>
              <a:t>Care coordination (not separately reported).</a:t>
            </a:r>
          </a:p>
        </p:txBody>
      </p:sp>
      <p:sp>
        <p:nvSpPr>
          <p:cNvPr id="5" name="Slide Number Placeholder 4">
            <a:extLst>
              <a:ext uri="{FF2B5EF4-FFF2-40B4-BE49-F238E27FC236}">
                <a16:creationId xmlns:a16="http://schemas.microsoft.com/office/drawing/2014/main" id="{E618C7BF-9E89-8541-896E-DC4CAD9BB0A2}"/>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16</a:t>
            </a:fld>
            <a:endParaRPr lang="en-US" altLang="en-US" dirty="0"/>
          </a:p>
        </p:txBody>
      </p:sp>
      <p:sp>
        <p:nvSpPr>
          <p:cNvPr id="6" name="Rectangle 5">
            <a:extLst>
              <a:ext uri="{FF2B5EF4-FFF2-40B4-BE49-F238E27FC236}">
                <a16:creationId xmlns:a16="http://schemas.microsoft.com/office/drawing/2014/main" id="{9D621758-48D5-6D42-BF44-2DDA50EE48C8}"/>
              </a:ext>
            </a:extLst>
          </p:cNvPr>
          <p:cNvSpPr/>
          <p:nvPr/>
        </p:nvSpPr>
        <p:spPr>
          <a:xfrm>
            <a:off x="9159766" y="2010121"/>
            <a:ext cx="3048000" cy="4093428"/>
          </a:xfrm>
          <a:prstGeom prst="rect">
            <a:avLst/>
          </a:prstGeom>
          <a:solidFill>
            <a:srgbClr val="FFC000"/>
          </a:solidFill>
        </p:spPr>
        <p:txBody>
          <a:bodyPr wrap="square">
            <a:spAutoFit/>
          </a:bodyPr>
          <a:lstStyle/>
          <a:p>
            <a:pPr>
              <a:spcBef>
                <a:spcPts val="0"/>
              </a:spcBef>
            </a:pPr>
            <a:r>
              <a:rPr lang="en-US" sz="2000" b="1" dirty="0"/>
              <a:t>Practitioners would not count time spent on the following</a:t>
            </a:r>
            <a:r>
              <a:rPr lang="en-US" sz="2000" dirty="0"/>
              <a:t>:</a:t>
            </a:r>
          </a:p>
          <a:p>
            <a:pPr marL="285750" indent="-285750">
              <a:buFont typeface="Arial" panose="020B0604020202020204" pitchFamily="34" charset="0"/>
              <a:buChar char="•"/>
            </a:pPr>
            <a:r>
              <a:rPr lang="en-US" sz="2000" dirty="0"/>
              <a:t>The performance of other services that are reported separately.</a:t>
            </a:r>
          </a:p>
          <a:p>
            <a:pPr marL="285750" indent="-285750">
              <a:buFont typeface="Arial" panose="020B0604020202020204" pitchFamily="34" charset="0"/>
              <a:buChar char="•"/>
            </a:pPr>
            <a:r>
              <a:rPr lang="en-US" sz="2000" dirty="0"/>
              <a:t>Travel.</a:t>
            </a:r>
          </a:p>
          <a:p>
            <a:pPr marL="285750" indent="-285750">
              <a:buFont typeface="Arial" panose="020B0604020202020204" pitchFamily="34" charset="0"/>
              <a:buChar char="•"/>
            </a:pPr>
            <a:r>
              <a:rPr lang="en-US" sz="2000" dirty="0"/>
              <a:t>Teaching that is general and not limited to discussion that is required for the management of a specific patient</a:t>
            </a:r>
          </a:p>
        </p:txBody>
      </p:sp>
    </p:spTree>
    <p:extLst>
      <p:ext uri="{BB962C8B-B14F-4D97-AF65-F5344CB8AC3E}">
        <p14:creationId xmlns:p14="http://schemas.microsoft.com/office/powerpoint/2010/main" val="411834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BA5C7-B5D9-EB4E-9327-1AFAD6AA1B01}"/>
              </a:ext>
            </a:extLst>
          </p:cNvPr>
          <p:cNvSpPr>
            <a:spLocks noGrp="1"/>
          </p:cNvSpPr>
          <p:nvPr>
            <p:ph type="title"/>
          </p:nvPr>
        </p:nvSpPr>
        <p:spPr>
          <a:xfrm>
            <a:off x="518678" y="346361"/>
            <a:ext cx="10515600" cy="1325563"/>
          </a:xfrm>
        </p:spPr>
        <p:txBody>
          <a:bodyPr/>
          <a:lstStyle/>
          <a:p>
            <a:r>
              <a:rPr lang="en-US" dirty="0"/>
              <a:t>Split (or Shared) Visits</a:t>
            </a:r>
          </a:p>
        </p:txBody>
      </p:sp>
      <p:sp>
        <p:nvSpPr>
          <p:cNvPr id="3" name="Content Placeholder 2">
            <a:extLst>
              <a:ext uri="{FF2B5EF4-FFF2-40B4-BE49-F238E27FC236}">
                <a16:creationId xmlns:a16="http://schemas.microsoft.com/office/drawing/2014/main" id="{EC74DF0A-56EA-8943-A08B-591770B70841}"/>
              </a:ext>
            </a:extLst>
          </p:cNvPr>
          <p:cNvSpPr>
            <a:spLocks noGrp="1"/>
          </p:cNvSpPr>
          <p:nvPr>
            <p:ph idx="1"/>
          </p:nvPr>
        </p:nvSpPr>
        <p:spPr>
          <a:xfrm>
            <a:off x="518678" y="1671924"/>
            <a:ext cx="10911322" cy="4505039"/>
          </a:xfrm>
        </p:spPr>
        <p:txBody>
          <a:bodyPr>
            <a:normAutofit/>
          </a:bodyPr>
          <a:lstStyle/>
          <a:p>
            <a:pPr marL="0" indent="0">
              <a:buNone/>
            </a:pPr>
            <a:r>
              <a:rPr lang="en-US" dirty="0"/>
              <a:t>For all split (or shared) visits, </a:t>
            </a:r>
            <a:r>
              <a:rPr lang="en-US" b="1" dirty="0"/>
              <a:t>one of the practitioners must have face-to-face (in-person) contact with the patient</a:t>
            </a:r>
            <a:r>
              <a:rPr lang="en-US" dirty="0"/>
              <a:t>, but it does not necessarily have to be the physician, nor the practitioner who performs the substantive portion and bills for the visit.</a:t>
            </a:r>
          </a:p>
          <a:p>
            <a:pPr marL="0" indent="0">
              <a:buNone/>
            </a:pPr>
            <a:endParaRPr lang="en-US" dirty="0"/>
          </a:p>
          <a:p>
            <a:pPr marL="0" indent="0">
              <a:buNone/>
            </a:pPr>
            <a:r>
              <a:rPr lang="en-US" dirty="0"/>
              <a:t>The substantive portion could be entirely with or without direct patient contact and will be </a:t>
            </a:r>
            <a:r>
              <a:rPr lang="en-US" b="1" dirty="0"/>
              <a:t>determined by the proportion of total time</a:t>
            </a:r>
            <a:r>
              <a:rPr lang="en-US" dirty="0"/>
              <a:t>, not whether the time involves direct or in-person patient contact.</a:t>
            </a:r>
          </a:p>
        </p:txBody>
      </p:sp>
      <p:sp>
        <p:nvSpPr>
          <p:cNvPr id="5" name="Slide Number Placeholder 4">
            <a:extLst>
              <a:ext uri="{FF2B5EF4-FFF2-40B4-BE49-F238E27FC236}">
                <a16:creationId xmlns:a16="http://schemas.microsoft.com/office/drawing/2014/main" id="{FE4ABBA3-70C2-C24D-92B8-5D28D998A746}"/>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17</a:t>
            </a:fld>
            <a:endParaRPr lang="en-US" altLang="en-US" dirty="0"/>
          </a:p>
        </p:txBody>
      </p:sp>
    </p:spTree>
    <p:extLst>
      <p:ext uri="{BB962C8B-B14F-4D97-AF65-F5344CB8AC3E}">
        <p14:creationId xmlns:p14="http://schemas.microsoft.com/office/powerpoint/2010/main" val="76823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5C71-C676-D344-9FC5-78F7B942698A}"/>
              </a:ext>
            </a:extLst>
          </p:cNvPr>
          <p:cNvSpPr>
            <a:spLocks noGrp="1"/>
          </p:cNvSpPr>
          <p:nvPr>
            <p:ph type="title"/>
          </p:nvPr>
        </p:nvSpPr>
        <p:spPr>
          <a:xfrm>
            <a:off x="379769" y="209028"/>
            <a:ext cx="10515600" cy="1325563"/>
          </a:xfrm>
        </p:spPr>
        <p:txBody>
          <a:bodyPr>
            <a:normAutofit/>
          </a:bodyPr>
          <a:lstStyle/>
          <a:p>
            <a:r>
              <a:rPr lang="en-US" dirty="0"/>
              <a:t>Split (or Shared) Visits</a:t>
            </a:r>
            <a:endParaRPr lang="en-US" b="0" dirty="0"/>
          </a:p>
        </p:txBody>
      </p:sp>
      <p:sp>
        <p:nvSpPr>
          <p:cNvPr id="5" name="Slide Number Placeholder 4">
            <a:extLst>
              <a:ext uri="{FF2B5EF4-FFF2-40B4-BE49-F238E27FC236}">
                <a16:creationId xmlns:a16="http://schemas.microsoft.com/office/drawing/2014/main" id="{973C7849-88E5-1E43-A5C3-20707E74BE36}"/>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18</a:t>
            </a:fld>
            <a:endParaRPr lang="en-US" altLang="en-US" dirty="0"/>
          </a:p>
        </p:txBody>
      </p:sp>
      <p:pic>
        <p:nvPicPr>
          <p:cNvPr id="6" name="Picture 5">
            <a:extLst>
              <a:ext uri="{FF2B5EF4-FFF2-40B4-BE49-F238E27FC236}">
                <a16:creationId xmlns:a16="http://schemas.microsoft.com/office/drawing/2014/main" id="{992DC356-B971-5D46-A785-72D73E124D89}"/>
              </a:ext>
            </a:extLst>
          </p:cNvPr>
          <p:cNvPicPr>
            <a:picLocks noChangeAspect="1"/>
          </p:cNvPicPr>
          <p:nvPr/>
        </p:nvPicPr>
        <p:blipFill>
          <a:blip r:embed="rId2"/>
          <a:stretch>
            <a:fillRect/>
          </a:stretch>
        </p:blipFill>
        <p:spPr>
          <a:xfrm>
            <a:off x="1758950" y="2551838"/>
            <a:ext cx="8674100" cy="3810000"/>
          </a:xfrm>
          <a:prstGeom prst="rect">
            <a:avLst/>
          </a:prstGeom>
          <a:ln>
            <a:solidFill>
              <a:schemeClr val="tx1"/>
            </a:solidFill>
          </a:ln>
        </p:spPr>
      </p:pic>
      <p:sp>
        <p:nvSpPr>
          <p:cNvPr id="7" name="Rectangle 6">
            <a:extLst>
              <a:ext uri="{FF2B5EF4-FFF2-40B4-BE49-F238E27FC236}">
                <a16:creationId xmlns:a16="http://schemas.microsoft.com/office/drawing/2014/main" id="{B7478D03-6C1D-B44E-957A-3C445E9F73D8}"/>
              </a:ext>
            </a:extLst>
          </p:cNvPr>
          <p:cNvSpPr/>
          <p:nvPr/>
        </p:nvSpPr>
        <p:spPr>
          <a:xfrm>
            <a:off x="379769" y="1263212"/>
            <a:ext cx="11432462" cy="1200329"/>
          </a:xfrm>
          <a:prstGeom prst="rect">
            <a:avLst/>
          </a:prstGeom>
        </p:spPr>
        <p:txBody>
          <a:bodyPr wrap="square">
            <a:spAutoFit/>
          </a:bodyPr>
          <a:lstStyle/>
          <a:p>
            <a:r>
              <a:rPr lang="en-US" dirty="0">
                <a:latin typeface="Helvetica" pitchFamily="2" charset="0"/>
              </a:rPr>
              <a:t>For all other types of E/M visits (except ED and critical care visits), prolonged services can be reported by the practitioner who reports the primary service, when the combined time of both practitioners meets the threshold for reporting prolonged E/M services other than office/ outpatient E/M visits (60 or more minutes beyond the typical time in the CPT code descriptor of the primary service)</a:t>
            </a:r>
          </a:p>
        </p:txBody>
      </p:sp>
    </p:spTree>
    <p:extLst>
      <p:ext uri="{BB962C8B-B14F-4D97-AF65-F5344CB8AC3E}">
        <p14:creationId xmlns:p14="http://schemas.microsoft.com/office/powerpoint/2010/main" val="589388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E162-7526-3B4D-BF3A-03687B0B0EF9}"/>
              </a:ext>
            </a:extLst>
          </p:cNvPr>
          <p:cNvSpPr>
            <a:spLocks noGrp="1"/>
          </p:cNvSpPr>
          <p:nvPr>
            <p:ph type="title"/>
          </p:nvPr>
        </p:nvSpPr>
        <p:spPr>
          <a:xfrm>
            <a:off x="518678" y="346361"/>
            <a:ext cx="10515600" cy="1325563"/>
          </a:xfrm>
        </p:spPr>
        <p:txBody>
          <a:bodyPr/>
          <a:lstStyle/>
          <a:p>
            <a:r>
              <a:rPr lang="en-US" dirty="0"/>
              <a:t>Key Takeaways</a:t>
            </a:r>
          </a:p>
        </p:txBody>
      </p:sp>
      <p:sp>
        <p:nvSpPr>
          <p:cNvPr id="3" name="Content Placeholder 2">
            <a:extLst>
              <a:ext uri="{FF2B5EF4-FFF2-40B4-BE49-F238E27FC236}">
                <a16:creationId xmlns:a16="http://schemas.microsoft.com/office/drawing/2014/main" id="{5712311F-502A-D247-AC0B-D841BAA85DB0}"/>
              </a:ext>
            </a:extLst>
          </p:cNvPr>
          <p:cNvSpPr>
            <a:spLocks noGrp="1"/>
          </p:cNvSpPr>
          <p:nvPr>
            <p:ph idx="1"/>
          </p:nvPr>
        </p:nvSpPr>
        <p:spPr>
          <a:xfrm>
            <a:off x="518678" y="1671924"/>
            <a:ext cx="11380245" cy="4505039"/>
          </a:xfrm>
        </p:spPr>
        <p:txBody>
          <a:bodyPr>
            <a:normAutofit/>
          </a:bodyPr>
          <a:lstStyle/>
          <a:p>
            <a:r>
              <a:rPr lang="en-US" sz="2400" dirty="0"/>
              <a:t>The 2022 rules for Split/Shared Visits are different than the rules for 2023</a:t>
            </a:r>
          </a:p>
          <a:p>
            <a:r>
              <a:rPr lang="en-US" sz="2400" dirty="0"/>
              <a:t>NPPs may bill for split (or shared) visits for both new and established patients, as well as for initial and subsequent visits</a:t>
            </a:r>
          </a:p>
          <a:p>
            <a:r>
              <a:rPr lang="en-US" sz="2400" dirty="0"/>
              <a:t>A modifier will be required to identify these services</a:t>
            </a:r>
          </a:p>
          <a:p>
            <a:r>
              <a:rPr lang="en-US" sz="2400" dirty="0"/>
              <a:t>Documentation must identify the two individuals who performed the visit and the individual providing the substantive portion must sign and date the medical record</a:t>
            </a:r>
          </a:p>
          <a:p>
            <a:r>
              <a:rPr lang="en-US" sz="2400" dirty="0"/>
              <a:t>The two individuals must be in the same group</a:t>
            </a:r>
          </a:p>
        </p:txBody>
      </p:sp>
      <p:sp>
        <p:nvSpPr>
          <p:cNvPr id="5" name="Slide Number Placeholder 4">
            <a:extLst>
              <a:ext uri="{FF2B5EF4-FFF2-40B4-BE49-F238E27FC236}">
                <a16:creationId xmlns:a16="http://schemas.microsoft.com/office/drawing/2014/main" id="{E103BFF4-96F8-EC40-A764-B54A674A927F}"/>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19</a:t>
            </a:fld>
            <a:endParaRPr lang="en-US" altLang="en-US" dirty="0"/>
          </a:p>
        </p:txBody>
      </p:sp>
    </p:spTree>
    <p:extLst>
      <p:ext uri="{BB962C8B-B14F-4D97-AF65-F5344CB8AC3E}">
        <p14:creationId xmlns:p14="http://schemas.microsoft.com/office/powerpoint/2010/main" val="371493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378" y="2763163"/>
            <a:ext cx="6072622" cy="2958275"/>
          </a:xfrm>
        </p:spPr>
        <p:txBody>
          <a:bodyPr vert="horz" lIns="91440" tIns="45720" rIns="91440" bIns="45720" rtlCol="0">
            <a:normAutofit/>
          </a:bodyPr>
          <a:lstStyle/>
          <a:p>
            <a:pPr marL="0" indent="0">
              <a:buNone/>
            </a:pPr>
            <a:r>
              <a:rPr lang="en-US" sz="2000" b="1" dirty="0"/>
              <a:t>This session will cover:</a:t>
            </a:r>
          </a:p>
          <a:p>
            <a:r>
              <a:rPr lang="en-US" sz="2000" dirty="0"/>
              <a:t>CMS Final Physician Fee Schedule Rule for 2022</a:t>
            </a:r>
          </a:p>
          <a:p>
            <a:r>
              <a:rPr lang="en-US" sz="2000" dirty="0"/>
              <a:t>The Impact of the PAYGO Rule</a:t>
            </a:r>
          </a:p>
          <a:p>
            <a:r>
              <a:rPr lang="en-US" sz="2000" dirty="0"/>
              <a:t>Surprise Billing Rule (CAA)</a:t>
            </a:r>
          </a:p>
          <a:p>
            <a:r>
              <a:rPr lang="en-US" sz="2000" dirty="0"/>
              <a:t>OIG Workplan Updates</a:t>
            </a:r>
          </a:p>
          <a:p>
            <a:r>
              <a:rPr lang="en-US" sz="2000" dirty="0"/>
              <a:t>OCR Settlements &amp; HIPAA Right of Access Initiative</a:t>
            </a:r>
          </a:p>
          <a:p>
            <a:r>
              <a:rPr lang="en-US" sz="2000" dirty="0"/>
              <a:t>OSHA Emergency Temporary Standard </a:t>
            </a:r>
          </a:p>
        </p:txBody>
      </p:sp>
      <p:sp>
        <p:nvSpPr>
          <p:cNvPr id="2" name="Title 1"/>
          <p:cNvSpPr>
            <a:spLocks noGrp="1"/>
          </p:cNvSpPr>
          <p:nvPr>
            <p:ph type="title"/>
          </p:nvPr>
        </p:nvSpPr>
        <p:spPr>
          <a:xfrm>
            <a:off x="531378" y="1320207"/>
            <a:ext cx="7342622" cy="1215566"/>
          </a:xfrm>
        </p:spPr>
        <p:txBody>
          <a:bodyPr vert="horz" lIns="91440" tIns="45720" rIns="91440" bIns="45720" rtlCol="0" anchor="b">
            <a:normAutofit/>
          </a:bodyPr>
          <a:lstStyle/>
          <a:p>
            <a:r>
              <a:rPr lang="en-US" b="1" kern="1200" dirty="0">
                <a:latin typeface="+mj-lt"/>
                <a:ea typeface="+mj-ea"/>
                <a:cs typeface="+mj-cs"/>
              </a:rPr>
              <a:t>Overview</a:t>
            </a:r>
          </a:p>
        </p:txBody>
      </p:sp>
      <p:pic>
        <p:nvPicPr>
          <p:cNvPr id="10" name="Picture 9" descr="Front steps and columns of a majestic city building">
            <a:extLst>
              <a:ext uri="{FF2B5EF4-FFF2-40B4-BE49-F238E27FC236}">
                <a16:creationId xmlns:a16="http://schemas.microsoft.com/office/drawing/2014/main" id="{701B4BCC-536C-AA21-145D-C02CA2202F5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604000" y="10"/>
            <a:ext cx="5588000" cy="687223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p:spPr>
      </p:pic>
      <p:sp>
        <p:nvSpPr>
          <p:cNvPr id="5" name="Slide Number Placeholder 4" hidden="1"/>
          <p:cNvSpPr>
            <a:spLocks noGrp="1"/>
          </p:cNvSpPr>
          <p:nvPr>
            <p:ph type="sldNum" sz="quarter" idx="4294967295"/>
          </p:nvPr>
        </p:nvSpPr>
        <p:spPr>
          <a:xfrm>
            <a:off x="9448799" y="6478113"/>
            <a:ext cx="2743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39A7B5D1-0C38-46B5-AC35-C780B3193ACE}" type="slidenum">
              <a:rPr lang="en-US" altLang="en-US" smtClean="0"/>
              <a:pPr>
                <a:spcAft>
                  <a:spcPts val="600"/>
                </a:spcAft>
                <a:defRPr/>
              </a:pPr>
              <a:t>2</a:t>
            </a:fld>
            <a:endParaRPr lang="en-US" altLang="en-US"/>
          </a:p>
        </p:txBody>
      </p:sp>
    </p:spTree>
    <p:extLst>
      <p:ext uri="{BB962C8B-B14F-4D97-AF65-F5344CB8AC3E}">
        <p14:creationId xmlns:p14="http://schemas.microsoft.com/office/powerpoint/2010/main" val="831771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B47C-800B-9A45-9CBC-498D0C3C727A}"/>
              </a:ext>
            </a:extLst>
          </p:cNvPr>
          <p:cNvSpPr>
            <a:spLocks noGrp="1"/>
          </p:cNvSpPr>
          <p:nvPr>
            <p:ph type="title"/>
          </p:nvPr>
        </p:nvSpPr>
        <p:spPr/>
        <p:txBody>
          <a:bodyPr/>
          <a:lstStyle/>
          <a:p>
            <a:r>
              <a:rPr lang="en-US" dirty="0"/>
              <a:t>Critical Care Redefined</a:t>
            </a:r>
          </a:p>
        </p:txBody>
      </p:sp>
      <p:sp>
        <p:nvSpPr>
          <p:cNvPr id="3" name="Content Placeholder 2">
            <a:extLst>
              <a:ext uri="{FF2B5EF4-FFF2-40B4-BE49-F238E27FC236}">
                <a16:creationId xmlns:a16="http://schemas.microsoft.com/office/drawing/2014/main" id="{511D2570-FF6A-CE4F-87B0-CF8F90DB1702}"/>
              </a:ext>
            </a:extLst>
          </p:cNvPr>
          <p:cNvSpPr>
            <a:spLocks noGrp="1"/>
          </p:cNvSpPr>
          <p:nvPr>
            <p:ph idx="1"/>
          </p:nvPr>
        </p:nvSpPr>
        <p:spPr/>
        <p:txBody>
          <a:bodyPr>
            <a:normAutofit fontScale="92500" lnSpcReduction="10000"/>
          </a:bodyPr>
          <a:lstStyle/>
          <a:p>
            <a:pPr marL="0" indent="0">
              <a:buNone/>
            </a:pPr>
            <a:r>
              <a:rPr lang="en-US" dirty="0"/>
              <a:t>CMS Redefined Critical Care as follows:</a:t>
            </a:r>
          </a:p>
          <a:p>
            <a:pPr marL="0" indent="0">
              <a:buNone/>
            </a:pPr>
            <a:endParaRPr lang="en-US" dirty="0"/>
          </a:p>
          <a:p>
            <a:pPr marL="0" indent="0">
              <a:buNone/>
            </a:pPr>
            <a:r>
              <a:rPr lang="en-US" sz="2600" i="1" dirty="0"/>
              <a:t>“Critical care is the </a:t>
            </a:r>
            <a:r>
              <a:rPr lang="en-US" sz="2600" b="1" i="1" dirty="0"/>
              <a:t>direct</a:t>
            </a:r>
            <a:r>
              <a:rPr lang="en-US" sz="2600" i="1" dirty="0"/>
              <a:t> delivery by a physician(s) or other qualified healthcare professional (QHP) of medical care for a </a:t>
            </a:r>
            <a:r>
              <a:rPr lang="en-US" sz="2600" b="1" i="1" dirty="0"/>
              <a:t>critically ill/injured patient</a:t>
            </a:r>
            <a:r>
              <a:rPr lang="en-US" sz="2600" i="1" dirty="0"/>
              <a:t> in which there is acute impairment of </a:t>
            </a:r>
            <a:r>
              <a:rPr lang="en-US" sz="2600" b="1" i="1" dirty="0"/>
              <a:t>one or more vital</a:t>
            </a:r>
            <a:r>
              <a:rPr lang="en-US" sz="2600" i="1" dirty="0"/>
              <a:t> organ systems, such that </a:t>
            </a:r>
            <a:r>
              <a:rPr lang="en-US" sz="2600" i="1" dirty="0">
                <a:solidFill>
                  <a:srgbClr val="FF0000"/>
                </a:solidFill>
              </a:rPr>
              <a:t>there is a probability of imminent or life-threatening deterioration of the patient’s condition. </a:t>
            </a:r>
          </a:p>
          <a:p>
            <a:pPr marL="0" indent="0">
              <a:buNone/>
            </a:pPr>
            <a:endParaRPr lang="en-US" sz="2600" i="1" dirty="0"/>
          </a:p>
          <a:p>
            <a:pPr marL="0" indent="0">
              <a:buNone/>
            </a:pPr>
            <a:r>
              <a:rPr lang="en-US" sz="2600" i="1" dirty="0"/>
              <a:t>It involves high complexity decision-making to treat single or multiple vital organ system failure and/or to prevent further life-threatening deterioration of the patient’s condition.” </a:t>
            </a:r>
          </a:p>
          <a:p>
            <a:pPr marL="0" indent="0">
              <a:buNone/>
            </a:pPr>
            <a:endParaRPr lang="en-US" sz="1900" i="1" dirty="0"/>
          </a:p>
          <a:p>
            <a:pPr marL="0" indent="0" algn="r">
              <a:buNone/>
            </a:pPr>
            <a:r>
              <a:rPr lang="en-US" sz="1900" i="1" dirty="0"/>
              <a:t>(p450 CMS CY2022 PFS)</a:t>
            </a:r>
          </a:p>
        </p:txBody>
      </p:sp>
      <p:sp>
        <p:nvSpPr>
          <p:cNvPr id="5" name="Slide Number Placeholder 4">
            <a:extLst>
              <a:ext uri="{FF2B5EF4-FFF2-40B4-BE49-F238E27FC236}">
                <a16:creationId xmlns:a16="http://schemas.microsoft.com/office/drawing/2014/main" id="{94B00F6D-4429-C047-A0B7-A5CBC7ADFD9D}"/>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20</a:t>
            </a:fld>
            <a:endParaRPr lang="en-US" altLang="en-US" dirty="0"/>
          </a:p>
        </p:txBody>
      </p:sp>
    </p:spTree>
    <p:extLst>
      <p:ext uri="{BB962C8B-B14F-4D97-AF65-F5344CB8AC3E}">
        <p14:creationId xmlns:p14="http://schemas.microsoft.com/office/powerpoint/2010/main" val="319915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306C-AAE2-C148-8138-6608CB5000EC}"/>
              </a:ext>
            </a:extLst>
          </p:cNvPr>
          <p:cNvSpPr>
            <a:spLocks noGrp="1"/>
          </p:cNvSpPr>
          <p:nvPr>
            <p:ph type="title"/>
          </p:nvPr>
        </p:nvSpPr>
        <p:spPr/>
        <p:txBody>
          <a:bodyPr/>
          <a:lstStyle/>
          <a:p>
            <a:r>
              <a:rPr lang="en-US" dirty="0"/>
              <a:t>Critical Care Billing Codes</a:t>
            </a:r>
          </a:p>
        </p:txBody>
      </p:sp>
      <p:sp>
        <p:nvSpPr>
          <p:cNvPr id="3" name="Content Placeholder 2">
            <a:extLst>
              <a:ext uri="{FF2B5EF4-FFF2-40B4-BE49-F238E27FC236}">
                <a16:creationId xmlns:a16="http://schemas.microsoft.com/office/drawing/2014/main" id="{6AAB4316-77E1-614F-8255-E06A3B0F33E8}"/>
              </a:ext>
            </a:extLst>
          </p:cNvPr>
          <p:cNvSpPr>
            <a:spLocks noGrp="1"/>
          </p:cNvSpPr>
          <p:nvPr>
            <p:ph idx="1"/>
          </p:nvPr>
        </p:nvSpPr>
        <p:spPr/>
        <p:txBody>
          <a:bodyPr>
            <a:normAutofit/>
          </a:bodyPr>
          <a:lstStyle/>
          <a:p>
            <a:r>
              <a:rPr lang="en-US" dirty="0"/>
              <a:t>99291 for the </a:t>
            </a:r>
            <a:r>
              <a:rPr lang="en-US" b="1" dirty="0"/>
              <a:t>first</a:t>
            </a:r>
            <a:r>
              <a:rPr lang="en-US" dirty="0"/>
              <a:t> 30-74 minutes of critical care services provided to a patient on a given date </a:t>
            </a:r>
          </a:p>
          <a:p>
            <a:r>
              <a:rPr lang="en-US" dirty="0"/>
              <a:t>99292 for </a:t>
            </a:r>
            <a:r>
              <a:rPr lang="en-US" b="1" dirty="0"/>
              <a:t>additional</a:t>
            </a:r>
            <a:r>
              <a:rPr lang="en-US" dirty="0"/>
              <a:t> 30-minute time increments provided to the same patient </a:t>
            </a:r>
          </a:p>
          <a:p>
            <a:r>
              <a:rPr lang="en-US" dirty="0"/>
              <a:t>This should account for the total time spent, aggregated, on critical care services for the patient even if these services were not continuous on that date</a:t>
            </a:r>
          </a:p>
          <a:p>
            <a:endParaRPr lang="en-US" dirty="0"/>
          </a:p>
        </p:txBody>
      </p:sp>
      <p:sp>
        <p:nvSpPr>
          <p:cNvPr id="5" name="Slide Number Placeholder 4">
            <a:extLst>
              <a:ext uri="{FF2B5EF4-FFF2-40B4-BE49-F238E27FC236}">
                <a16:creationId xmlns:a16="http://schemas.microsoft.com/office/drawing/2014/main" id="{1494D889-93BE-CE4C-8FF4-9A216B05B859}"/>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21</a:t>
            </a:fld>
            <a:endParaRPr lang="en-US" altLang="en-US" dirty="0"/>
          </a:p>
        </p:txBody>
      </p:sp>
    </p:spTree>
    <p:extLst>
      <p:ext uri="{BB962C8B-B14F-4D97-AF65-F5344CB8AC3E}">
        <p14:creationId xmlns:p14="http://schemas.microsoft.com/office/powerpoint/2010/main" val="2332605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ABF2-3A5D-CF4F-B3FE-702B9F0CB032}"/>
              </a:ext>
            </a:extLst>
          </p:cNvPr>
          <p:cNvSpPr>
            <a:spLocks noGrp="1"/>
          </p:cNvSpPr>
          <p:nvPr>
            <p:ph type="title"/>
          </p:nvPr>
        </p:nvSpPr>
        <p:spPr/>
        <p:txBody>
          <a:bodyPr/>
          <a:lstStyle/>
          <a:p>
            <a:r>
              <a:rPr lang="en-US" dirty="0"/>
              <a:t>Physician Assistant Billing</a:t>
            </a:r>
          </a:p>
        </p:txBody>
      </p:sp>
      <p:sp>
        <p:nvSpPr>
          <p:cNvPr id="3" name="Content Placeholder 2">
            <a:extLst>
              <a:ext uri="{FF2B5EF4-FFF2-40B4-BE49-F238E27FC236}">
                <a16:creationId xmlns:a16="http://schemas.microsoft.com/office/drawing/2014/main" id="{08F2746D-1E9B-3244-9FBC-23534EF62FAD}"/>
              </a:ext>
            </a:extLst>
          </p:cNvPr>
          <p:cNvSpPr>
            <a:spLocks noGrp="1"/>
          </p:cNvSpPr>
          <p:nvPr>
            <p:ph idx="1"/>
          </p:nvPr>
        </p:nvSpPr>
        <p:spPr/>
        <p:txBody>
          <a:bodyPr>
            <a:normAutofit/>
          </a:bodyPr>
          <a:lstStyle/>
          <a:p>
            <a:r>
              <a:rPr lang="en-US" dirty="0"/>
              <a:t>PAs will be authorized to bill the Medicare program and be paid directly for their services in the same way that NPs and CNSs do effective 1/1/2022</a:t>
            </a:r>
          </a:p>
          <a:p>
            <a:r>
              <a:rPr lang="en-US" dirty="0"/>
              <a:t>PAs also may reassign their rights to payment for their services</a:t>
            </a:r>
          </a:p>
          <a:p>
            <a:r>
              <a:rPr lang="en-US" dirty="0"/>
              <a:t>PAs may choose to incorporate as a group comprised solely of practitioners in their specialty and bill the Medicare program </a:t>
            </a:r>
          </a:p>
          <a:p>
            <a:endParaRPr lang="en-US" dirty="0"/>
          </a:p>
        </p:txBody>
      </p:sp>
      <p:sp>
        <p:nvSpPr>
          <p:cNvPr id="5" name="Slide Number Placeholder 4">
            <a:extLst>
              <a:ext uri="{FF2B5EF4-FFF2-40B4-BE49-F238E27FC236}">
                <a16:creationId xmlns:a16="http://schemas.microsoft.com/office/drawing/2014/main" id="{7A4DE9C7-55EF-8642-BCAB-AE49590A1CA6}"/>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22</a:t>
            </a:fld>
            <a:endParaRPr lang="en-US" altLang="en-US" dirty="0"/>
          </a:p>
        </p:txBody>
      </p:sp>
    </p:spTree>
    <p:extLst>
      <p:ext uri="{BB962C8B-B14F-4D97-AF65-F5344CB8AC3E}">
        <p14:creationId xmlns:p14="http://schemas.microsoft.com/office/powerpoint/2010/main" val="22258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7142-DE16-9948-98FF-5240EE387EA0}"/>
              </a:ext>
            </a:extLst>
          </p:cNvPr>
          <p:cNvSpPr>
            <a:spLocks noGrp="1"/>
          </p:cNvSpPr>
          <p:nvPr>
            <p:ph type="title"/>
          </p:nvPr>
        </p:nvSpPr>
        <p:spPr/>
        <p:txBody>
          <a:bodyPr/>
          <a:lstStyle/>
          <a:p>
            <a:r>
              <a:rPr lang="en-US" dirty="0"/>
              <a:t>Therapy Services</a:t>
            </a:r>
          </a:p>
        </p:txBody>
      </p:sp>
      <p:sp>
        <p:nvSpPr>
          <p:cNvPr id="3" name="Content Placeholder 2">
            <a:extLst>
              <a:ext uri="{FF2B5EF4-FFF2-40B4-BE49-F238E27FC236}">
                <a16:creationId xmlns:a16="http://schemas.microsoft.com/office/drawing/2014/main" id="{590F4EA3-72B5-0842-B4BC-3E462FC0B5C2}"/>
              </a:ext>
            </a:extLst>
          </p:cNvPr>
          <p:cNvSpPr>
            <a:spLocks noGrp="1"/>
          </p:cNvSpPr>
          <p:nvPr>
            <p:ph idx="1"/>
          </p:nvPr>
        </p:nvSpPr>
        <p:spPr/>
        <p:txBody>
          <a:bodyPr>
            <a:normAutofit fontScale="92500" lnSpcReduction="20000"/>
          </a:bodyPr>
          <a:lstStyle/>
          <a:p>
            <a:pPr marL="0" indent="0">
              <a:buNone/>
            </a:pPr>
            <a:r>
              <a:rPr lang="en-US" dirty="0"/>
              <a:t>The Bipartisan Budget Act of 2018 (BBA)requires that CMS reduce payment for physical therapy (PT) and occupational therapy (OT) services furnished in whole or in part by PTAs and OTAs at </a:t>
            </a:r>
            <a:r>
              <a:rPr lang="en-US" b="1" dirty="0"/>
              <a:t>85 percen</a:t>
            </a:r>
            <a:r>
              <a:rPr lang="en-US" dirty="0"/>
              <a:t>t of the otherwise applicable Part B payment for the service, effective January 1, 2022:</a:t>
            </a:r>
          </a:p>
          <a:p>
            <a:r>
              <a:rPr lang="en-US" dirty="0"/>
              <a:t>CQ modifier: Physical therapy services furnished in whole or in part by PTAs. </a:t>
            </a:r>
          </a:p>
          <a:p>
            <a:r>
              <a:rPr lang="en-US" dirty="0"/>
              <a:t>CO modifier: Occupational therapy services furnished in whole or in part by OTAs</a:t>
            </a:r>
          </a:p>
          <a:p>
            <a:r>
              <a:rPr lang="en-US" dirty="0"/>
              <a:t>A service is considered to be furnished in whole or in part by a PTA or OTA when more than 10 percent of the service is furnished by the PTA or OTA. </a:t>
            </a:r>
          </a:p>
          <a:p>
            <a:pPr marL="0" indent="0">
              <a:buNone/>
            </a:pPr>
            <a:endParaRPr lang="en-US" dirty="0"/>
          </a:p>
          <a:p>
            <a:pPr marL="0" indent="0">
              <a:buNone/>
            </a:pPr>
            <a:r>
              <a:rPr lang="en-US" b="1" dirty="0"/>
              <a:t>Note</a:t>
            </a:r>
            <a:r>
              <a:rPr lang="en-US" dirty="0"/>
              <a:t>: CMS did </a:t>
            </a:r>
            <a:r>
              <a:rPr lang="en-US" u="sng" dirty="0"/>
              <a:t>not</a:t>
            </a:r>
            <a:r>
              <a:rPr lang="en-US" dirty="0"/>
              <a:t> finalize their earlier proposed new documentation requirements for OTAs and PTAs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69EED965-E1E9-3D46-9B1C-9B2AC8FC288B}"/>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23</a:t>
            </a:fld>
            <a:endParaRPr lang="en-US" altLang="en-US" dirty="0"/>
          </a:p>
        </p:txBody>
      </p:sp>
    </p:spTree>
    <p:extLst>
      <p:ext uri="{BB962C8B-B14F-4D97-AF65-F5344CB8AC3E}">
        <p14:creationId xmlns:p14="http://schemas.microsoft.com/office/powerpoint/2010/main" val="2541448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D5F1-CBD0-E440-BBDC-16154453D553}"/>
              </a:ext>
            </a:extLst>
          </p:cNvPr>
          <p:cNvSpPr>
            <a:spLocks noGrp="1"/>
          </p:cNvSpPr>
          <p:nvPr>
            <p:ph type="title"/>
          </p:nvPr>
        </p:nvSpPr>
        <p:spPr/>
        <p:txBody>
          <a:bodyPr/>
          <a:lstStyle/>
          <a:p>
            <a:r>
              <a:rPr lang="en-US" dirty="0"/>
              <a:t>Colorectal Cancer Screening</a:t>
            </a:r>
          </a:p>
        </p:txBody>
      </p:sp>
      <p:sp>
        <p:nvSpPr>
          <p:cNvPr id="3" name="Content Placeholder 2">
            <a:extLst>
              <a:ext uri="{FF2B5EF4-FFF2-40B4-BE49-F238E27FC236}">
                <a16:creationId xmlns:a16="http://schemas.microsoft.com/office/drawing/2014/main" id="{89A15F9A-1DDC-EB45-BE1A-B9923E69EA1B}"/>
              </a:ext>
            </a:extLst>
          </p:cNvPr>
          <p:cNvSpPr>
            <a:spLocks noGrp="1"/>
          </p:cNvSpPr>
          <p:nvPr>
            <p:ph idx="1"/>
          </p:nvPr>
        </p:nvSpPr>
        <p:spPr/>
        <p:txBody>
          <a:bodyPr>
            <a:normAutofit fontScale="70000" lnSpcReduction="20000"/>
          </a:bodyPr>
          <a:lstStyle/>
          <a:p>
            <a:pPr>
              <a:lnSpc>
                <a:spcPct val="120000"/>
              </a:lnSpc>
              <a:spcBef>
                <a:spcPts val="1200"/>
              </a:spcBef>
            </a:pPr>
            <a:r>
              <a:rPr lang="en-US" dirty="0"/>
              <a:t>Effective 1/1/22, when a planned colorectal cancer screening test, that is, screening flexible sigmoidoscopy or screening colonoscopy test, requires a related procedure, including removal of tissue or other matter, furnished in connection with, as a result of, and in the same clinical encounter as the screening test, it is considered to be a colorectal cancer screening test. </a:t>
            </a:r>
          </a:p>
          <a:p>
            <a:pPr>
              <a:lnSpc>
                <a:spcPct val="120000"/>
              </a:lnSpc>
              <a:spcBef>
                <a:spcPts val="1200"/>
              </a:spcBef>
            </a:pPr>
            <a:r>
              <a:rPr lang="en-US" dirty="0"/>
              <a:t>An increase to Medicare payment percentage (thereby creating a </a:t>
            </a:r>
            <a:r>
              <a:rPr lang="en-US" u="sng" dirty="0"/>
              <a:t>coinsurance reduction</a:t>
            </a:r>
            <a:r>
              <a:rPr lang="en-US" dirty="0"/>
              <a:t>) will be phased in over time.</a:t>
            </a:r>
          </a:p>
          <a:p>
            <a:pPr lvl="1">
              <a:lnSpc>
                <a:spcPct val="120000"/>
              </a:lnSpc>
              <a:spcBef>
                <a:spcPts val="1200"/>
              </a:spcBef>
            </a:pPr>
            <a:r>
              <a:rPr lang="en-US" dirty="0"/>
              <a:t>80% payment percentage for 2022 (20% coinsurance)</a:t>
            </a:r>
          </a:p>
          <a:p>
            <a:pPr lvl="1">
              <a:lnSpc>
                <a:spcPct val="120000"/>
              </a:lnSpc>
              <a:spcBef>
                <a:spcPts val="1200"/>
              </a:spcBef>
            </a:pPr>
            <a:r>
              <a:rPr lang="en-US" dirty="0"/>
              <a:t>85% payment percentage for 2023 – 2026 (15% coinsurance)</a:t>
            </a:r>
          </a:p>
          <a:p>
            <a:pPr lvl="1">
              <a:lnSpc>
                <a:spcPct val="120000"/>
              </a:lnSpc>
              <a:spcBef>
                <a:spcPts val="1200"/>
              </a:spcBef>
            </a:pPr>
            <a:r>
              <a:rPr lang="en-US" dirty="0"/>
              <a:t>90% payment percentage for 2027 – 2029 (10% coinsurance)</a:t>
            </a:r>
          </a:p>
          <a:p>
            <a:pPr lvl="1">
              <a:lnSpc>
                <a:spcPct val="120000"/>
              </a:lnSpc>
              <a:spcBef>
                <a:spcPts val="1200"/>
              </a:spcBef>
            </a:pPr>
            <a:r>
              <a:rPr lang="en-US" dirty="0"/>
              <a:t>100% payment percentage for services furnished in 2030 onward</a:t>
            </a:r>
          </a:p>
        </p:txBody>
      </p:sp>
      <p:sp>
        <p:nvSpPr>
          <p:cNvPr id="5" name="Slide Number Placeholder 4">
            <a:extLst>
              <a:ext uri="{FF2B5EF4-FFF2-40B4-BE49-F238E27FC236}">
                <a16:creationId xmlns:a16="http://schemas.microsoft.com/office/drawing/2014/main" id="{57B2A242-B1EA-D743-AA1A-68CEE5246556}"/>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24</a:t>
            </a:fld>
            <a:endParaRPr lang="en-US" altLang="en-US" dirty="0"/>
          </a:p>
        </p:txBody>
      </p:sp>
    </p:spTree>
    <p:extLst>
      <p:ext uri="{BB962C8B-B14F-4D97-AF65-F5344CB8AC3E}">
        <p14:creationId xmlns:p14="http://schemas.microsoft.com/office/powerpoint/2010/main" val="3796113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CFEB-FE63-0649-B293-64642D9A86EA}"/>
              </a:ext>
            </a:extLst>
          </p:cNvPr>
          <p:cNvSpPr>
            <a:spLocks noGrp="1"/>
          </p:cNvSpPr>
          <p:nvPr>
            <p:ph type="title"/>
          </p:nvPr>
        </p:nvSpPr>
        <p:spPr/>
        <p:txBody>
          <a:bodyPr>
            <a:normAutofit/>
          </a:bodyPr>
          <a:lstStyle/>
          <a:p>
            <a:r>
              <a:rPr lang="en-US" dirty="0"/>
              <a:t>Vaccine Administration Payment</a:t>
            </a:r>
          </a:p>
        </p:txBody>
      </p:sp>
      <p:sp>
        <p:nvSpPr>
          <p:cNvPr id="3" name="Content Placeholder 2">
            <a:extLst>
              <a:ext uri="{FF2B5EF4-FFF2-40B4-BE49-F238E27FC236}">
                <a16:creationId xmlns:a16="http://schemas.microsoft.com/office/drawing/2014/main" id="{581F7A9E-F5F6-094D-96B2-F1F4578864F5}"/>
              </a:ext>
            </a:extLst>
          </p:cNvPr>
          <p:cNvSpPr>
            <a:spLocks noGrp="1"/>
          </p:cNvSpPr>
          <p:nvPr>
            <p:ph idx="1"/>
          </p:nvPr>
        </p:nvSpPr>
        <p:spPr/>
        <p:txBody>
          <a:bodyPr>
            <a:normAutofit/>
          </a:bodyPr>
          <a:lstStyle/>
          <a:p>
            <a:r>
              <a:rPr lang="en-US" dirty="0"/>
              <a:t>Beginning for services furnished in CY 2022, CMS has finalized a uniform payment rate of $30 for the administration of an influenza, pneumococcal or HBV vaccine covered under the Medicare Part B preventive vaccine benefit </a:t>
            </a:r>
          </a:p>
          <a:p>
            <a:r>
              <a:rPr lang="en-US" dirty="0"/>
              <a:t>CMS will maintain the current payment rate of $40 per dose for the administration of the COVID-19 vaccines through the end of the calendar year in which the PHE ends </a:t>
            </a:r>
          </a:p>
          <a:p>
            <a:r>
              <a:rPr lang="en-US" dirty="0"/>
              <a:t>January 1 of the year after the PHE expires, administration of the COVID-19 vaccine will align with the other preventive services vaccinations</a:t>
            </a:r>
          </a:p>
          <a:p>
            <a:endParaRPr lang="en-US" dirty="0"/>
          </a:p>
          <a:p>
            <a:endParaRPr lang="en-US" dirty="0"/>
          </a:p>
        </p:txBody>
      </p:sp>
      <p:sp>
        <p:nvSpPr>
          <p:cNvPr id="5" name="Slide Number Placeholder 4">
            <a:extLst>
              <a:ext uri="{FF2B5EF4-FFF2-40B4-BE49-F238E27FC236}">
                <a16:creationId xmlns:a16="http://schemas.microsoft.com/office/drawing/2014/main" id="{7F727415-02DF-B040-9888-F7FD5FB98183}"/>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25</a:t>
            </a:fld>
            <a:endParaRPr lang="en-US" altLang="en-US" dirty="0"/>
          </a:p>
        </p:txBody>
      </p:sp>
    </p:spTree>
    <p:extLst>
      <p:ext uri="{BB962C8B-B14F-4D97-AF65-F5344CB8AC3E}">
        <p14:creationId xmlns:p14="http://schemas.microsoft.com/office/powerpoint/2010/main" val="681529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DCB0-C913-F54A-8FC9-06A274007333}"/>
              </a:ext>
            </a:extLst>
          </p:cNvPr>
          <p:cNvSpPr>
            <a:spLocks noGrp="1"/>
          </p:cNvSpPr>
          <p:nvPr>
            <p:ph type="title"/>
          </p:nvPr>
        </p:nvSpPr>
        <p:spPr/>
        <p:txBody>
          <a:bodyPr>
            <a:normAutofit/>
          </a:bodyPr>
          <a:lstStyle/>
          <a:p>
            <a:r>
              <a:rPr lang="en-US" dirty="0"/>
              <a:t>Vaccine Administration at Home</a:t>
            </a:r>
          </a:p>
        </p:txBody>
      </p:sp>
      <p:sp>
        <p:nvSpPr>
          <p:cNvPr id="3" name="Content Placeholder 2">
            <a:extLst>
              <a:ext uri="{FF2B5EF4-FFF2-40B4-BE49-F238E27FC236}">
                <a16:creationId xmlns:a16="http://schemas.microsoft.com/office/drawing/2014/main" id="{C887B3B4-C569-B04E-8093-96305228AA62}"/>
              </a:ext>
            </a:extLst>
          </p:cNvPr>
          <p:cNvSpPr>
            <a:spLocks noGrp="1"/>
          </p:cNvSpPr>
          <p:nvPr>
            <p:ph idx="1"/>
          </p:nvPr>
        </p:nvSpPr>
        <p:spPr>
          <a:xfrm>
            <a:off x="518678" y="1671924"/>
            <a:ext cx="11286460" cy="4977048"/>
          </a:xfrm>
        </p:spPr>
        <p:txBody>
          <a:bodyPr>
            <a:normAutofit fontScale="92500" lnSpcReduction="20000"/>
          </a:bodyPr>
          <a:lstStyle/>
          <a:p>
            <a:r>
              <a:rPr lang="en-US" dirty="0"/>
              <a:t>CMS introduced an add-on payment with a national rate of $35.50 when a COVID-19 vaccine is administered in the home </a:t>
            </a:r>
          </a:p>
          <a:p>
            <a:pPr lvl="1"/>
            <a:r>
              <a:rPr lang="en-US" dirty="0"/>
              <a:t>HCPCS code M0201 (</a:t>
            </a:r>
            <a:r>
              <a:rPr lang="en-US" i="1" dirty="0"/>
              <a:t>COVID-19 vaccine administration inside a patient’s home; reported only once per individual home per date of service when only COVID-19 vaccine administration is performed at the patient’s home</a:t>
            </a:r>
            <a:r>
              <a:rPr lang="en-US" dirty="0"/>
              <a:t>) </a:t>
            </a:r>
          </a:p>
          <a:p>
            <a:pPr lvl="1"/>
            <a:r>
              <a:rPr lang="en-US" dirty="0"/>
              <a:t>should be billed alongside an eligible vaccination administration code (0001A, 0002A, 0011A, 0012A, 0031A) </a:t>
            </a:r>
          </a:p>
          <a:p>
            <a:r>
              <a:rPr lang="en-US" dirty="0"/>
              <a:t>This will only be applicable in the following circumstances:</a:t>
            </a:r>
          </a:p>
          <a:p>
            <a:pPr lvl="1"/>
            <a:r>
              <a:rPr lang="en-US" dirty="0"/>
              <a:t>(1) The patient has a condition, due to an illness or injury, that restricts their ability to leave home without a supportive device or help from a paid or unpaid caregiver; or</a:t>
            </a:r>
          </a:p>
          <a:p>
            <a:pPr lvl="1"/>
            <a:r>
              <a:rPr lang="en-US" dirty="0"/>
              <a:t>(2) The patient has a condition that makes them more susceptible to contracting a pandemic disease like COVID-19; or </a:t>
            </a:r>
          </a:p>
          <a:p>
            <a:pPr lvl="1"/>
            <a:r>
              <a:rPr lang="en-US" dirty="0"/>
              <a:t>(3) The patient is generally unable to leave the home, and if they do leave home, it requires a considerable and taxing effort; and</a:t>
            </a:r>
          </a:p>
          <a:p>
            <a:pPr lvl="1"/>
            <a:r>
              <a:rPr lang="en-US" dirty="0"/>
              <a:t>The patient is hard-to-reach because they have a disability or face clinical, socioeconomic, or geographical barriers to getting a COVID-19 vaccine in settings other than their home </a:t>
            </a:r>
          </a:p>
        </p:txBody>
      </p:sp>
      <p:sp>
        <p:nvSpPr>
          <p:cNvPr id="5" name="Slide Number Placeholder 4">
            <a:extLst>
              <a:ext uri="{FF2B5EF4-FFF2-40B4-BE49-F238E27FC236}">
                <a16:creationId xmlns:a16="http://schemas.microsoft.com/office/drawing/2014/main" id="{433704D8-8FC4-F647-9433-082B1CBDF7E4}"/>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26</a:t>
            </a:fld>
            <a:endParaRPr lang="en-US" altLang="en-US" dirty="0"/>
          </a:p>
        </p:txBody>
      </p:sp>
    </p:spTree>
    <p:extLst>
      <p:ext uri="{BB962C8B-B14F-4D97-AF65-F5344CB8AC3E}">
        <p14:creationId xmlns:p14="http://schemas.microsoft.com/office/powerpoint/2010/main" val="555723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9F8B-B4A2-994A-819C-3A7AA397ECCF}"/>
              </a:ext>
            </a:extLst>
          </p:cNvPr>
          <p:cNvSpPr>
            <a:spLocks noGrp="1"/>
          </p:cNvSpPr>
          <p:nvPr>
            <p:ph type="title"/>
          </p:nvPr>
        </p:nvSpPr>
        <p:spPr>
          <a:xfrm>
            <a:off x="518678" y="365125"/>
            <a:ext cx="10515600" cy="1325563"/>
          </a:xfrm>
        </p:spPr>
        <p:txBody>
          <a:bodyPr>
            <a:normAutofit/>
          </a:bodyPr>
          <a:lstStyle/>
          <a:p>
            <a:r>
              <a:rPr lang="en-US" dirty="0"/>
              <a:t>Vaccine Administration At Home</a:t>
            </a:r>
          </a:p>
        </p:txBody>
      </p:sp>
      <p:sp>
        <p:nvSpPr>
          <p:cNvPr id="3" name="Content Placeholder 2">
            <a:extLst>
              <a:ext uri="{FF2B5EF4-FFF2-40B4-BE49-F238E27FC236}">
                <a16:creationId xmlns:a16="http://schemas.microsoft.com/office/drawing/2014/main" id="{5726C7C7-7EEC-CE44-B920-F2A114CC33B5}"/>
              </a:ext>
            </a:extLst>
          </p:cNvPr>
          <p:cNvSpPr>
            <a:spLocks noGrp="1"/>
          </p:cNvSpPr>
          <p:nvPr>
            <p:ph idx="1"/>
          </p:nvPr>
        </p:nvSpPr>
        <p:spPr>
          <a:xfrm>
            <a:off x="518678" y="1588396"/>
            <a:ext cx="10835122" cy="4505039"/>
          </a:xfrm>
        </p:spPr>
        <p:txBody>
          <a:bodyPr>
            <a:normAutofit fontScale="92500" lnSpcReduction="10000"/>
          </a:bodyPr>
          <a:lstStyle/>
          <a:p>
            <a:r>
              <a:rPr lang="en-US" dirty="0"/>
              <a:t>This code could be billed only once per individual home per date of service </a:t>
            </a:r>
          </a:p>
          <a:p>
            <a:pPr lvl="1"/>
            <a:r>
              <a:rPr lang="en-US" dirty="0"/>
              <a:t>More than one beneficiary in the same home does not qualify for additional administration code billing with the only exception being the administration of COVID-19 vaccines</a:t>
            </a:r>
          </a:p>
          <a:p>
            <a:r>
              <a:rPr lang="en-US" dirty="0"/>
              <a:t>This does not apply to the following facility settings: communal spaces of a multi-unit living arrangement; hospitals; Medicare SNFs, and Medicaid NFs, or assisted living facilities participating in the CDC’s Pharmacy Partnership for Long-Term Care Program when their residents are vaccinated through this program </a:t>
            </a:r>
          </a:p>
          <a:p>
            <a:r>
              <a:rPr lang="en-US" dirty="0"/>
              <a:t>An institution is not considered to be a patient's home if the institution meets the requirements of sections 1861(e)(1), 1819(a)(1), or 1919(a)(1) of the Act, which includes hospitals and skilled nursing facilities (SNFs), as well as most nursing facilities under Medicaid </a:t>
            </a:r>
          </a:p>
          <a:p>
            <a:endParaRPr lang="en-US" dirty="0"/>
          </a:p>
        </p:txBody>
      </p:sp>
      <p:sp>
        <p:nvSpPr>
          <p:cNvPr id="5" name="Slide Number Placeholder 4">
            <a:extLst>
              <a:ext uri="{FF2B5EF4-FFF2-40B4-BE49-F238E27FC236}">
                <a16:creationId xmlns:a16="http://schemas.microsoft.com/office/drawing/2014/main" id="{76B9C402-5C8D-A143-8220-A55EFC14D0EB}"/>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27</a:t>
            </a:fld>
            <a:endParaRPr lang="en-US" altLang="en-US" dirty="0"/>
          </a:p>
        </p:txBody>
      </p:sp>
    </p:spTree>
    <p:extLst>
      <p:ext uri="{BB962C8B-B14F-4D97-AF65-F5344CB8AC3E}">
        <p14:creationId xmlns:p14="http://schemas.microsoft.com/office/powerpoint/2010/main" val="2509711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985C-A695-B340-8A36-493C40C99408}"/>
              </a:ext>
            </a:extLst>
          </p:cNvPr>
          <p:cNvSpPr>
            <a:spLocks noGrp="1"/>
          </p:cNvSpPr>
          <p:nvPr>
            <p:ph type="title"/>
          </p:nvPr>
        </p:nvSpPr>
        <p:spPr>
          <a:xfrm>
            <a:off x="518678" y="346361"/>
            <a:ext cx="10515600" cy="1325563"/>
          </a:xfrm>
        </p:spPr>
        <p:txBody>
          <a:bodyPr>
            <a:normAutofit/>
          </a:bodyPr>
          <a:lstStyle/>
          <a:p>
            <a:r>
              <a:rPr lang="en-US" dirty="0"/>
              <a:t>Monoclonal Antibody Therapeutic Services</a:t>
            </a:r>
          </a:p>
        </p:txBody>
      </p:sp>
      <p:sp>
        <p:nvSpPr>
          <p:cNvPr id="3" name="Content Placeholder 2">
            <a:extLst>
              <a:ext uri="{FF2B5EF4-FFF2-40B4-BE49-F238E27FC236}">
                <a16:creationId xmlns:a16="http://schemas.microsoft.com/office/drawing/2014/main" id="{93B276E4-D77A-8648-BD3E-8A3A4DEF9001}"/>
              </a:ext>
            </a:extLst>
          </p:cNvPr>
          <p:cNvSpPr>
            <a:spLocks noGrp="1"/>
          </p:cNvSpPr>
          <p:nvPr>
            <p:ph idx="1"/>
          </p:nvPr>
        </p:nvSpPr>
        <p:spPr>
          <a:xfrm>
            <a:off x="518678" y="1671924"/>
            <a:ext cx="10264936" cy="4505039"/>
          </a:xfrm>
        </p:spPr>
        <p:txBody>
          <a:bodyPr>
            <a:normAutofit fontScale="92500" lnSpcReduction="20000"/>
          </a:bodyPr>
          <a:lstStyle/>
          <a:p>
            <a:r>
              <a:rPr lang="en-US" dirty="0"/>
              <a:t>CMS will continue to pay for COVID-19 monoclonal antibody therapeutic products as vaccines until the end of the year in which the PHE expires</a:t>
            </a:r>
          </a:p>
          <a:p>
            <a:r>
              <a:rPr lang="en-US" dirty="0"/>
              <a:t>During this interim time, CMS will continue to pay providers and suppliers for the products themselves at 95 percent of Average Wholesale Price (AWP) except when they are provided for free by the government; </a:t>
            </a:r>
          </a:p>
          <a:p>
            <a:r>
              <a:rPr lang="en-US" dirty="0"/>
              <a:t>CMS will also maintain the $450 payment rate for administering a COVID-19 monoclonal antibody in a healthcare setting, as well as the payment rate of $750 for administering a COVID-19 monoclonal antibody therapy in the home </a:t>
            </a:r>
          </a:p>
          <a:p>
            <a:r>
              <a:rPr lang="en-US" dirty="0"/>
              <a:t>January 1 of the year after the PHE expires, CMS will treat COVID-19 monoclonal antibody therapies as biologics and discontinue the unique payment rates of $450 and $750 for administering a COVID-19 monoclonal antibody product </a:t>
            </a:r>
          </a:p>
          <a:p>
            <a:endParaRPr lang="en-US" dirty="0"/>
          </a:p>
        </p:txBody>
      </p:sp>
      <p:sp>
        <p:nvSpPr>
          <p:cNvPr id="5" name="Slide Number Placeholder 4">
            <a:extLst>
              <a:ext uri="{FF2B5EF4-FFF2-40B4-BE49-F238E27FC236}">
                <a16:creationId xmlns:a16="http://schemas.microsoft.com/office/drawing/2014/main" id="{0C0B7BA8-61F7-2A47-BEFB-ECE8E3BF3D02}"/>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28</a:t>
            </a:fld>
            <a:endParaRPr lang="en-US" altLang="en-US" dirty="0"/>
          </a:p>
        </p:txBody>
      </p:sp>
    </p:spTree>
    <p:extLst>
      <p:ext uri="{BB962C8B-B14F-4D97-AF65-F5344CB8AC3E}">
        <p14:creationId xmlns:p14="http://schemas.microsoft.com/office/powerpoint/2010/main" val="1599352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FE034-E3DB-BE4D-A7C2-DEADC8FB8276}"/>
              </a:ext>
            </a:extLst>
          </p:cNvPr>
          <p:cNvSpPr>
            <a:spLocks noGrp="1"/>
          </p:cNvSpPr>
          <p:nvPr>
            <p:ph type="title"/>
          </p:nvPr>
        </p:nvSpPr>
        <p:spPr>
          <a:xfrm>
            <a:off x="392724" y="346075"/>
            <a:ext cx="10515600" cy="1325563"/>
          </a:xfrm>
        </p:spPr>
        <p:txBody>
          <a:bodyPr>
            <a:normAutofit/>
          </a:bodyPr>
          <a:lstStyle/>
          <a:p>
            <a:r>
              <a:rPr lang="en-US" sz="3600" dirty="0"/>
              <a:t>Summary of Vaccine Administration Reimbursement</a:t>
            </a:r>
          </a:p>
        </p:txBody>
      </p:sp>
      <p:pic>
        <p:nvPicPr>
          <p:cNvPr id="6" name="Content Placeholder 5">
            <a:extLst>
              <a:ext uri="{FF2B5EF4-FFF2-40B4-BE49-F238E27FC236}">
                <a16:creationId xmlns:a16="http://schemas.microsoft.com/office/drawing/2014/main" id="{B617AF34-F17B-6646-AA5C-9F6396DDBF7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00209" y="1671638"/>
            <a:ext cx="8072495" cy="4505325"/>
          </a:xfrm>
          <a:prstGeom prst="rect">
            <a:avLst/>
          </a:prstGeom>
        </p:spPr>
      </p:pic>
      <p:sp>
        <p:nvSpPr>
          <p:cNvPr id="5" name="Slide Number Placeholder 4">
            <a:extLst>
              <a:ext uri="{FF2B5EF4-FFF2-40B4-BE49-F238E27FC236}">
                <a16:creationId xmlns:a16="http://schemas.microsoft.com/office/drawing/2014/main" id="{2805C5B0-AA92-6840-BC37-23BEDFD54885}"/>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29</a:t>
            </a:fld>
            <a:endParaRPr lang="en-US" altLang="en-US" dirty="0"/>
          </a:p>
        </p:txBody>
      </p:sp>
    </p:spTree>
    <p:extLst>
      <p:ext uri="{BB962C8B-B14F-4D97-AF65-F5344CB8AC3E}">
        <p14:creationId xmlns:p14="http://schemas.microsoft.com/office/powerpoint/2010/main" val="137639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8825621" y="2671331"/>
            <a:ext cx="2847701" cy="3977641"/>
          </a:xfrm>
          <a:solidFill>
            <a:schemeClr val="bg2"/>
          </a:solidFill>
        </p:spPr>
        <p:txBody>
          <a:bodyPr>
            <a:normAutofit/>
          </a:bodyPr>
          <a:lstStyle/>
          <a:p>
            <a:pPr algn="ctr">
              <a:spcBef>
                <a:spcPts val="0"/>
              </a:spcBef>
            </a:pPr>
            <a:r>
              <a:rPr lang="en-US" dirty="0">
                <a:solidFill>
                  <a:schemeClr val="bg1"/>
                </a:solidFill>
              </a:rPr>
              <a:t>CMS has over</a:t>
            </a:r>
          </a:p>
          <a:p>
            <a:pPr algn="ctr">
              <a:spcBef>
                <a:spcPts val="0"/>
              </a:spcBef>
            </a:pPr>
            <a:r>
              <a:rPr lang="en-US" dirty="0">
                <a:solidFill>
                  <a:schemeClr val="bg1"/>
                </a:solidFill>
              </a:rPr>
              <a:t> </a:t>
            </a:r>
            <a:r>
              <a:rPr lang="en-US" dirty="0">
                <a:solidFill>
                  <a:schemeClr val="tx2"/>
                </a:solidFill>
              </a:rPr>
              <a:t>251 Million </a:t>
            </a:r>
            <a:r>
              <a:rPr lang="en-US" dirty="0">
                <a:solidFill>
                  <a:schemeClr val="bg1"/>
                </a:solidFill>
              </a:rPr>
              <a:t>insured lives</a:t>
            </a:r>
          </a:p>
          <a:p>
            <a:pPr algn="ctr">
              <a:spcBef>
                <a:spcPts val="0"/>
              </a:spcBef>
            </a:pPr>
            <a:r>
              <a:rPr lang="en-US" dirty="0">
                <a:solidFill>
                  <a:schemeClr val="bg1"/>
                </a:solidFill>
              </a:rPr>
              <a:t> and </a:t>
            </a:r>
          </a:p>
          <a:p>
            <a:pPr algn="ctr">
              <a:spcBef>
                <a:spcPts val="0"/>
              </a:spcBef>
            </a:pPr>
            <a:r>
              <a:rPr lang="en-US" dirty="0">
                <a:solidFill>
                  <a:schemeClr val="tx2"/>
                </a:solidFill>
              </a:rPr>
              <a:t>1.4 Million  </a:t>
            </a:r>
            <a:r>
              <a:rPr lang="en-US" dirty="0">
                <a:solidFill>
                  <a:schemeClr val="bg1"/>
                </a:solidFill>
              </a:rPr>
              <a:t>participating providers</a:t>
            </a:r>
          </a:p>
          <a:p>
            <a:pPr algn="ctr">
              <a:spcBef>
                <a:spcPts val="0"/>
              </a:spcBef>
            </a:pPr>
            <a:endParaRPr lang="en-US" dirty="0">
              <a:solidFill>
                <a:srgbClr val="FFC000"/>
              </a:solidFill>
            </a:endParaRP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3</a:t>
            </a:fld>
            <a:endParaRPr lang="en-US"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idx="16"/>
          </p:nvPr>
        </p:nvSpPr>
        <p:spPr>
          <a:xfrm>
            <a:off x="518678" y="1212809"/>
            <a:ext cx="7368596" cy="608895"/>
          </a:xfrm>
        </p:spPr>
        <p:txBody>
          <a:bodyPr/>
          <a:lstStyle/>
          <a:p>
            <a:r>
              <a:rPr lang="en-US" dirty="0">
                <a:solidFill>
                  <a:srgbClr val="014E7D"/>
                </a:solidFill>
              </a:rPr>
              <a:t>An important distinction</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2115367"/>
            <a:ext cx="8150705" cy="4110808"/>
          </a:xfrm>
        </p:spPr>
        <p:txBody>
          <a:bodyPr>
            <a:normAutofit fontScale="92500" lnSpcReduction="10000"/>
          </a:bodyPr>
          <a:lstStyle/>
          <a:p>
            <a:pPr>
              <a:buClr>
                <a:schemeClr val="accent2"/>
              </a:buClr>
            </a:pPr>
            <a:r>
              <a:rPr lang="en-US" dirty="0"/>
              <a:t>Proposed rules are issued by CMS and other federal/state bodies to let you know what they are planning to do in the upcoming term.</a:t>
            </a:r>
          </a:p>
          <a:p>
            <a:pPr>
              <a:buClr>
                <a:schemeClr val="accent2"/>
              </a:buClr>
            </a:pPr>
            <a:r>
              <a:rPr lang="en-US" dirty="0"/>
              <a:t>Every Year CMS issues a host of proposed rules impacting providers, hospitals, and administrative staff across the industry.</a:t>
            </a:r>
          </a:p>
          <a:p>
            <a:pPr>
              <a:buClr>
                <a:schemeClr val="accent2"/>
              </a:buClr>
            </a:pPr>
            <a:r>
              <a:rPr lang="en-US" dirty="0"/>
              <a:t>Those interested in responding have 60 days to do so before CMS evaluates the responses and makes a final decision.</a:t>
            </a:r>
          </a:p>
          <a:p>
            <a:pPr>
              <a:buClr>
                <a:schemeClr val="accent2"/>
              </a:buClr>
            </a:pPr>
            <a:r>
              <a:rPr lang="en-US" dirty="0"/>
              <a:t>Once the final rule has been released for the upcoming term, no further comments to that rule are considered.</a:t>
            </a:r>
          </a:p>
          <a:p>
            <a:pPr>
              <a:buClr>
                <a:schemeClr val="accent2"/>
              </a:buClr>
            </a:pPr>
            <a:endParaRPr lang="en-US" dirty="0"/>
          </a:p>
          <a:p>
            <a:pPr>
              <a:buClr>
                <a:schemeClr val="accent2"/>
              </a:buClr>
            </a:pPr>
            <a:endParaRPr lang="en-US" dirty="0"/>
          </a:p>
          <a:p>
            <a:pPr>
              <a:buClr>
                <a:schemeClr val="accent2"/>
              </a:buClr>
            </a:pPr>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chor="ctr"/>
          <a:lstStyle/>
          <a:p>
            <a:r>
              <a:rPr lang="en-US" dirty="0"/>
              <a:t>Proposed Rule vs Final Rule</a:t>
            </a:r>
          </a:p>
        </p:txBody>
      </p:sp>
    </p:spTree>
    <p:extLst>
      <p:ext uri="{BB962C8B-B14F-4D97-AF65-F5344CB8AC3E}">
        <p14:creationId xmlns:p14="http://schemas.microsoft.com/office/powerpoint/2010/main" val="3891516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A585-5B6B-F84E-8E52-E02B8F7CFC28}"/>
              </a:ext>
            </a:extLst>
          </p:cNvPr>
          <p:cNvSpPr>
            <a:spLocks noGrp="1"/>
          </p:cNvSpPr>
          <p:nvPr>
            <p:ph type="title"/>
          </p:nvPr>
        </p:nvSpPr>
        <p:spPr>
          <a:xfrm>
            <a:off x="416170" y="346361"/>
            <a:ext cx="10515600" cy="1325563"/>
          </a:xfrm>
        </p:spPr>
        <p:txBody>
          <a:bodyPr/>
          <a:lstStyle/>
          <a:p>
            <a:r>
              <a:rPr lang="en-US" dirty="0"/>
              <a:t>Rural Health Centers (RHCs)</a:t>
            </a:r>
          </a:p>
        </p:txBody>
      </p:sp>
      <p:sp>
        <p:nvSpPr>
          <p:cNvPr id="3" name="Content Placeholder 2">
            <a:extLst>
              <a:ext uri="{FF2B5EF4-FFF2-40B4-BE49-F238E27FC236}">
                <a16:creationId xmlns:a16="http://schemas.microsoft.com/office/drawing/2014/main" id="{826E3BE9-9C07-F747-BAAE-B47316D26C76}"/>
              </a:ext>
            </a:extLst>
          </p:cNvPr>
          <p:cNvSpPr>
            <a:spLocks noGrp="1"/>
          </p:cNvSpPr>
          <p:nvPr>
            <p:ph idx="1"/>
          </p:nvPr>
        </p:nvSpPr>
        <p:spPr>
          <a:xfrm>
            <a:off x="518678" y="1671924"/>
            <a:ext cx="9823501" cy="4505039"/>
          </a:xfrm>
        </p:spPr>
        <p:txBody>
          <a:bodyPr>
            <a:normAutofit fontScale="92500" lnSpcReduction="20000"/>
          </a:bodyPr>
          <a:lstStyle/>
          <a:p>
            <a:pPr>
              <a:lnSpc>
                <a:spcPct val="110000"/>
              </a:lnSpc>
              <a:spcBef>
                <a:spcPts val="0"/>
              </a:spcBef>
            </a:pPr>
            <a:r>
              <a:rPr lang="en-US" dirty="0"/>
              <a:t>For provider-based RHCs that meet certain requirements but did not have a per visit payment amount (or AIR) established for services furnished in 2020, the payment limit per visit shall be at an amount equal to the greater of:</a:t>
            </a:r>
          </a:p>
          <a:p>
            <a:pPr lvl="1">
              <a:lnSpc>
                <a:spcPct val="110000"/>
              </a:lnSpc>
              <a:spcBef>
                <a:spcPts val="0"/>
              </a:spcBef>
            </a:pPr>
            <a:r>
              <a:rPr lang="en-US" dirty="0"/>
              <a:t>(1) the per visit payment amount applicable to the provider-based RHC for services furnished in 2021; or </a:t>
            </a:r>
          </a:p>
          <a:p>
            <a:pPr lvl="1">
              <a:lnSpc>
                <a:spcPct val="110000"/>
              </a:lnSpc>
              <a:spcBef>
                <a:spcPts val="0"/>
              </a:spcBef>
            </a:pPr>
            <a:r>
              <a:rPr lang="en-US" dirty="0"/>
              <a:t>(2) the national statutory payment limit for RHCs. </a:t>
            </a:r>
          </a:p>
          <a:p>
            <a:pPr>
              <a:lnSpc>
                <a:spcPct val="110000"/>
              </a:lnSpc>
              <a:spcBef>
                <a:spcPts val="0"/>
              </a:spcBef>
            </a:pPr>
            <a:r>
              <a:rPr lang="en-US" dirty="0"/>
              <a:t>In a subsequent year (that is, after 2022), the provider-based RHCs payment limit per visit will be the greater of: </a:t>
            </a:r>
          </a:p>
          <a:p>
            <a:pPr lvl="1">
              <a:lnSpc>
                <a:spcPct val="110000"/>
              </a:lnSpc>
              <a:spcBef>
                <a:spcPts val="0"/>
              </a:spcBef>
            </a:pPr>
            <a:r>
              <a:rPr lang="en-US" dirty="0"/>
              <a:t>(1) the payment limit per visit established for the previous year, increased by the percentage increase in MEI applicable to primary care services furnished as of the first day of such subsequent year; or </a:t>
            </a:r>
          </a:p>
          <a:p>
            <a:pPr lvl="1">
              <a:lnSpc>
                <a:spcPct val="110000"/>
              </a:lnSpc>
              <a:spcBef>
                <a:spcPts val="0"/>
              </a:spcBef>
            </a:pPr>
            <a:r>
              <a:rPr lang="en-US" dirty="0"/>
              <a:t>(2) the national statutory payment limit for RHCs. </a:t>
            </a:r>
          </a:p>
        </p:txBody>
      </p:sp>
      <p:sp>
        <p:nvSpPr>
          <p:cNvPr id="5" name="Slide Number Placeholder 4">
            <a:extLst>
              <a:ext uri="{FF2B5EF4-FFF2-40B4-BE49-F238E27FC236}">
                <a16:creationId xmlns:a16="http://schemas.microsoft.com/office/drawing/2014/main" id="{E3847CE2-4882-5E4D-9B93-DF9EA5DB4E99}"/>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30</a:t>
            </a:fld>
            <a:endParaRPr lang="en-US" altLang="en-US" dirty="0"/>
          </a:p>
        </p:txBody>
      </p:sp>
    </p:spTree>
    <p:extLst>
      <p:ext uri="{BB962C8B-B14F-4D97-AF65-F5344CB8AC3E}">
        <p14:creationId xmlns:p14="http://schemas.microsoft.com/office/powerpoint/2010/main" val="3416032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FB27-1060-0B48-95B5-3DFE72B6342D}"/>
              </a:ext>
            </a:extLst>
          </p:cNvPr>
          <p:cNvSpPr>
            <a:spLocks noGrp="1"/>
          </p:cNvSpPr>
          <p:nvPr>
            <p:ph type="title"/>
          </p:nvPr>
        </p:nvSpPr>
        <p:spPr/>
        <p:txBody>
          <a:bodyPr/>
          <a:lstStyle/>
          <a:p>
            <a:r>
              <a:rPr lang="en-US" dirty="0"/>
              <a:t>RHC Temporary Locations</a:t>
            </a:r>
          </a:p>
        </p:txBody>
      </p:sp>
      <p:sp>
        <p:nvSpPr>
          <p:cNvPr id="3" name="Content Placeholder 2">
            <a:extLst>
              <a:ext uri="{FF2B5EF4-FFF2-40B4-BE49-F238E27FC236}">
                <a16:creationId xmlns:a16="http://schemas.microsoft.com/office/drawing/2014/main" id="{9E6AA82E-80E4-AC40-BE37-C5F850DEBE4B}"/>
              </a:ext>
            </a:extLst>
          </p:cNvPr>
          <p:cNvSpPr>
            <a:spLocks noGrp="1"/>
          </p:cNvSpPr>
          <p:nvPr>
            <p:ph idx="1"/>
          </p:nvPr>
        </p:nvSpPr>
        <p:spPr>
          <a:xfrm>
            <a:off x="518678" y="1671924"/>
            <a:ext cx="10835122" cy="4505039"/>
          </a:xfrm>
        </p:spPr>
        <p:txBody>
          <a:bodyPr>
            <a:normAutofit/>
          </a:bodyPr>
          <a:lstStyle/>
          <a:p>
            <a:r>
              <a:rPr lang="en-US" sz="2400" dirty="0"/>
              <a:t>RHCs that established temporary locations during the PHE were permitted to enroll and receive temporary Medicare billing privileges. </a:t>
            </a:r>
          </a:p>
          <a:p>
            <a:r>
              <a:rPr lang="en-US" sz="2400" dirty="0"/>
              <a:t>When the PHE for COVID-19 ends, an RHC that was temporarily enrolled under the must submit a complete CMS-855 enrollment application in order to establish full Medicare billing privileges. </a:t>
            </a:r>
          </a:p>
          <a:p>
            <a:r>
              <a:rPr lang="en-US" sz="2400" dirty="0"/>
              <a:t>Failure to do so will result in the deactivation of the RHC’s temporary billing privileges. </a:t>
            </a:r>
          </a:p>
          <a:p>
            <a:r>
              <a:rPr lang="en-US" sz="2400" dirty="0"/>
              <a:t>No payments can be made for services provided while the temporary billing privileges are deactivated </a:t>
            </a:r>
          </a:p>
        </p:txBody>
      </p:sp>
      <p:sp>
        <p:nvSpPr>
          <p:cNvPr id="5" name="Slide Number Placeholder 4">
            <a:extLst>
              <a:ext uri="{FF2B5EF4-FFF2-40B4-BE49-F238E27FC236}">
                <a16:creationId xmlns:a16="http://schemas.microsoft.com/office/drawing/2014/main" id="{4949B6F8-DA67-ED41-BA80-765EFD7FEE33}"/>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31</a:t>
            </a:fld>
            <a:endParaRPr lang="en-US" altLang="en-US" dirty="0"/>
          </a:p>
        </p:txBody>
      </p:sp>
    </p:spTree>
    <p:extLst>
      <p:ext uri="{BB962C8B-B14F-4D97-AF65-F5344CB8AC3E}">
        <p14:creationId xmlns:p14="http://schemas.microsoft.com/office/powerpoint/2010/main" val="3478260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2257-7653-344A-91C5-0AF2FCB17ED1}"/>
              </a:ext>
            </a:extLst>
          </p:cNvPr>
          <p:cNvSpPr>
            <a:spLocks noGrp="1"/>
          </p:cNvSpPr>
          <p:nvPr>
            <p:ph type="title"/>
          </p:nvPr>
        </p:nvSpPr>
        <p:spPr>
          <a:xfrm>
            <a:off x="518678" y="346361"/>
            <a:ext cx="10515600" cy="1325563"/>
          </a:xfrm>
        </p:spPr>
        <p:txBody>
          <a:bodyPr>
            <a:normAutofit/>
          </a:bodyPr>
          <a:lstStyle/>
          <a:p>
            <a:r>
              <a:rPr lang="en-US" dirty="0"/>
              <a:t>FQHCs, RHCs: Hospice</a:t>
            </a:r>
          </a:p>
        </p:txBody>
      </p:sp>
      <p:sp>
        <p:nvSpPr>
          <p:cNvPr id="3" name="Content Placeholder 2">
            <a:extLst>
              <a:ext uri="{FF2B5EF4-FFF2-40B4-BE49-F238E27FC236}">
                <a16:creationId xmlns:a16="http://schemas.microsoft.com/office/drawing/2014/main" id="{97B776E8-6C48-684D-8E51-EEEFE3431FF0}"/>
              </a:ext>
            </a:extLst>
          </p:cNvPr>
          <p:cNvSpPr>
            <a:spLocks noGrp="1"/>
          </p:cNvSpPr>
          <p:nvPr>
            <p:ph idx="1"/>
          </p:nvPr>
        </p:nvSpPr>
        <p:spPr>
          <a:xfrm>
            <a:off x="518678" y="1671924"/>
            <a:ext cx="10794091" cy="4505039"/>
          </a:xfrm>
        </p:spPr>
        <p:txBody>
          <a:bodyPr>
            <a:normAutofit/>
          </a:bodyPr>
          <a:lstStyle/>
          <a:p>
            <a:pPr marL="0" indent="0">
              <a:buNone/>
            </a:pPr>
            <a:r>
              <a:rPr lang="en-US" sz="2400" dirty="0"/>
              <a:t>On or after January 1, 2022, when a designated attending physician employed by or working under contract with an FQHC or RHC furnishes hospice attending physician services, the FQHC or RHC is eligible to receive payment under the FQHC PPS or RHC AIR, respectively.</a:t>
            </a:r>
          </a:p>
          <a:p>
            <a:pPr marL="0" indent="0">
              <a:buNone/>
            </a:pPr>
            <a:endParaRPr lang="en-US" sz="2400" dirty="0"/>
          </a:p>
          <a:p>
            <a:pPr marL="0" indent="0">
              <a:buNone/>
            </a:pPr>
            <a:r>
              <a:rPr lang="en-US" sz="2400" dirty="0"/>
              <a:t>When the RHC/FQHC furnishes a hospice attending physician service that has a TC, the provider furnishing the TC would go to the hospice for payment.</a:t>
            </a:r>
          </a:p>
          <a:p>
            <a:pPr marL="0" indent="0">
              <a:buNone/>
            </a:pPr>
            <a:endParaRPr lang="en-US" sz="2400" dirty="0"/>
          </a:p>
        </p:txBody>
      </p:sp>
      <p:sp>
        <p:nvSpPr>
          <p:cNvPr id="5" name="Slide Number Placeholder 4">
            <a:extLst>
              <a:ext uri="{FF2B5EF4-FFF2-40B4-BE49-F238E27FC236}">
                <a16:creationId xmlns:a16="http://schemas.microsoft.com/office/drawing/2014/main" id="{240CFC67-AA67-A047-B808-A717DD8D31C9}"/>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32</a:t>
            </a:fld>
            <a:endParaRPr lang="en-US" altLang="en-US" dirty="0"/>
          </a:p>
        </p:txBody>
      </p:sp>
    </p:spTree>
    <p:extLst>
      <p:ext uri="{BB962C8B-B14F-4D97-AF65-F5344CB8AC3E}">
        <p14:creationId xmlns:p14="http://schemas.microsoft.com/office/powerpoint/2010/main" val="455076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3B32-5B1E-3F40-8978-ADF055B85BDB}"/>
              </a:ext>
            </a:extLst>
          </p:cNvPr>
          <p:cNvSpPr>
            <a:spLocks noGrp="1"/>
          </p:cNvSpPr>
          <p:nvPr>
            <p:ph type="title"/>
          </p:nvPr>
        </p:nvSpPr>
        <p:spPr>
          <a:xfrm>
            <a:off x="518678" y="346361"/>
            <a:ext cx="10515600" cy="1325563"/>
          </a:xfrm>
        </p:spPr>
        <p:txBody>
          <a:bodyPr/>
          <a:lstStyle/>
          <a:p>
            <a:r>
              <a:rPr lang="en-US" dirty="0"/>
              <a:t>FQHCs &amp; RHCs: CCM &amp; TCM</a:t>
            </a:r>
          </a:p>
        </p:txBody>
      </p:sp>
      <p:sp>
        <p:nvSpPr>
          <p:cNvPr id="3" name="Content Placeholder 2">
            <a:extLst>
              <a:ext uri="{FF2B5EF4-FFF2-40B4-BE49-F238E27FC236}">
                <a16:creationId xmlns:a16="http://schemas.microsoft.com/office/drawing/2014/main" id="{ECD06677-F33C-9D49-BF70-C9493CA1E3E0}"/>
              </a:ext>
            </a:extLst>
          </p:cNvPr>
          <p:cNvSpPr>
            <a:spLocks noGrp="1"/>
          </p:cNvSpPr>
          <p:nvPr>
            <p:ph idx="1"/>
          </p:nvPr>
        </p:nvSpPr>
        <p:spPr>
          <a:xfrm>
            <a:off x="518678" y="1671924"/>
            <a:ext cx="11154644" cy="4505039"/>
          </a:xfrm>
        </p:spPr>
        <p:txBody>
          <a:bodyPr>
            <a:normAutofit/>
          </a:bodyPr>
          <a:lstStyle/>
          <a:p>
            <a:pPr>
              <a:lnSpc>
                <a:spcPct val="120000"/>
              </a:lnSpc>
              <a:spcBef>
                <a:spcPts val="1200"/>
              </a:spcBef>
            </a:pPr>
            <a:r>
              <a:rPr lang="en-US" sz="2400" dirty="0"/>
              <a:t>CMS will allow RHCs and FQHCs to bill for TCM and other care management services furnished for the same beneficiary during the same service period, provided that all requirements for billing each code are met </a:t>
            </a:r>
          </a:p>
          <a:p>
            <a:pPr>
              <a:lnSpc>
                <a:spcPct val="120000"/>
              </a:lnSpc>
              <a:spcBef>
                <a:spcPts val="1200"/>
              </a:spcBef>
            </a:pPr>
            <a:r>
              <a:rPr lang="en-US" sz="2400" dirty="0"/>
              <a:t>This includes the services described by HCPCS codes G0511 (</a:t>
            </a:r>
            <a:r>
              <a:rPr lang="en-US" sz="2400" i="1" dirty="0"/>
              <a:t>General Care Management for RHCs and FQHCs only</a:t>
            </a:r>
            <a:r>
              <a:rPr lang="en-US" sz="2400" dirty="0"/>
              <a:t>) and G0512 (</a:t>
            </a:r>
            <a:r>
              <a:rPr lang="en-US" sz="2400" i="1" dirty="0"/>
              <a:t>Psychiatric </a:t>
            </a:r>
            <a:r>
              <a:rPr lang="en-US" sz="2400" i="1" dirty="0" err="1"/>
              <a:t>CoCM</a:t>
            </a:r>
            <a:r>
              <a:rPr lang="en-US" sz="2400" i="1" dirty="0"/>
              <a:t> code for RHCs and FQHCs only</a:t>
            </a:r>
            <a:r>
              <a:rPr lang="en-US" sz="2400" dirty="0"/>
              <a:t>), which both describe a service period of one calendar month </a:t>
            </a:r>
          </a:p>
          <a:p>
            <a:pPr>
              <a:lnSpc>
                <a:spcPct val="120000"/>
              </a:lnSpc>
              <a:spcBef>
                <a:spcPts val="1200"/>
              </a:spcBef>
            </a:pPr>
            <a:r>
              <a:rPr lang="en-US" sz="2400" dirty="0"/>
              <a:t>Time and effort cannot be counted more than once. </a:t>
            </a:r>
          </a:p>
        </p:txBody>
      </p:sp>
      <p:sp>
        <p:nvSpPr>
          <p:cNvPr id="5" name="Slide Number Placeholder 4">
            <a:extLst>
              <a:ext uri="{FF2B5EF4-FFF2-40B4-BE49-F238E27FC236}">
                <a16:creationId xmlns:a16="http://schemas.microsoft.com/office/drawing/2014/main" id="{357AF801-9F10-5C48-8A21-19C62F1A6993}"/>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33</a:t>
            </a:fld>
            <a:endParaRPr lang="en-US" altLang="en-US" dirty="0"/>
          </a:p>
        </p:txBody>
      </p:sp>
    </p:spTree>
    <p:extLst>
      <p:ext uri="{BB962C8B-B14F-4D97-AF65-F5344CB8AC3E}">
        <p14:creationId xmlns:p14="http://schemas.microsoft.com/office/powerpoint/2010/main" val="1419167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C564-19AD-884B-9FF8-8417547DAC0B}"/>
              </a:ext>
            </a:extLst>
          </p:cNvPr>
          <p:cNvSpPr>
            <a:spLocks noGrp="1"/>
          </p:cNvSpPr>
          <p:nvPr>
            <p:ph type="title"/>
          </p:nvPr>
        </p:nvSpPr>
        <p:spPr>
          <a:xfrm>
            <a:off x="449148" y="365125"/>
            <a:ext cx="10515600" cy="1325563"/>
          </a:xfrm>
        </p:spPr>
        <p:txBody>
          <a:bodyPr/>
          <a:lstStyle/>
          <a:p>
            <a:r>
              <a:rPr lang="en-US" dirty="0"/>
              <a:t>FQHCs &amp; RHCs: Telehealth</a:t>
            </a:r>
          </a:p>
        </p:txBody>
      </p:sp>
      <p:sp>
        <p:nvSpPr>
          <p:cNvPr id="3" name="Content Placeholder 2">
            <a:extLst>
              <a:ext uri="{FF2B5EF4-FFF2-40B4-BE49-F238E27FC236}">
                <a16:creationId xmlns:a16="http://schemas.microsoft.com/office/drawing/2014/main" id="{B3CFE905-8695-9542-B212-37C948942186}"/>
              </a:ext>
            </a:extLst>
          </p:cNvPr>
          <p:cNvSpPr>
            <a:spLocks noGrp="1"/>
          </p:cNvSpPr>
          <p:nvPr>
            <p:ph idx="1"/>
          </p:nvPr>
        </p:nvSpPr>
        <p:spPr>
          <a:xfrm>
            <a:off x="449148" y="1514842"/>
            <a:ext cx="10538205" cy="4505039"/>
          </a:xfrm>
        </p:spPr>
        <p:txBody>
          <a:bodyPr>
            <a:noAutofit/>
          </a:bodyPr>
          <a:lstStyle/>
          <a:p>
            <a:pPr>
              <a:spcBef>
                <a:spcPts val="600"/>
              </a:spcBef>
            </a:pPr>
            <a:r>
              <a:rPr lang="en-US" sz="1800" dirty="0"/>
              <a:t>The temporary authority to pay RHCs and FQHCs for furnishing distant site Medicare telehealth services expires when the PHE for the COVID-19 pandemic is terminated. </a:t>
            </a:r>
          </a:p>
          <a:p>
            <a:pPr>
              <a:spcBef>
                <a:spcPts val="600"/>
              </a:spcBef>
            </a:pPr>
            <a:r>
              <a:rPr lang="en-US" sz="1800" dirty="0"/>
              <a:t>At this time, the payment mechanism for the professional services of RHC and FQHC practitioners will be FQHC and RHC payments under the established methodology, that is the RHC AIR or the FQHC PPS.</a:t>
            </a:r>
          </a:p>
          <a:p>
            <a:pPr>
              <a:spcBef>
                <a:spcPts val="600"/>
              </a:spcBef>
            </a:pPr>
            <a:r>
              <a:rPr lang="en-US" sz="1800" dirty="0"/>
              <a:t>CMS revises the regulatory requirement for mental health encounters to include encounters furnished through interactive, real-time telecommunications technology, but only when furnishing services for the purposes of diagnosis, evaluation, or treatment of a mental health disorder. </a:t>
            </a:r>
          </a:p>
          <a:p>
            <a:pPr>
              <a:spcBef>
                <a:spcPts val="600"/>
              </a:spcBef>
            </a:pPr>
            <a:r>
              <a:rPr lang="en-US" sz="1800" dirty="0"/>
              <a:t>They will also allow RHCs and FQHCs to furnish mental health visits using audio-only interactions in cases where beneficiaries were not capable of, or did not consent to, the use of devices that would permit a two-way, audio/video interaction </a:t>
            </a:r>
          </a:p>
          <a:p>
            <a:pPr>
              <a:spcBef>
                <a:spcPts val="600"/>
              </a:spcBef>
            </a:pPr>
            <a:r>
              <a:rPr lang="en-US" sz="1800" dirty="0"/>
              <a:t>There must be an in-person mental health service furnished within 6 months prior to the furnishing of the telecommunications service </a:t>
            </a:r>
          </a:p>
          <a:p>
            <a:pPr>
              <a:spcBef>
                <a:spcPts val="600"/>
              </a:spcBef>
            </a:pPr>
            <a:r>
              <a:rPr lang="en-US" sz="1800" dirty="0"/>
              <a:t>There must also be an in-person mental health service (without the use of telecommunications technology) must be provided at least every 12 months while the beneficiary is receiving services furnished via telecommunications technology for diagnosis, evaluation, or treatment of mental health disorders. There are limited exceptions to the 12-month requirements.</a:t>
            </a:r>
          </a:p>
        </p:txBody>
      </p:sp>
      <p:sp>
        <p:nvSpPr>
          <p:cNvPr id="5" name="Slide Number Placeholder 4">
            <a:extLst>
              <a:ext uri="{FF2B5EF4-FFF2-40B4-BE49-F238E27FC236}">
                <a16:creationId xmlns:a16="http://schemas.microsoft.com/office/drawing/2014/main" id="{3D7FB539-458F-AA40-87DA-F16A9D27D4F3}"/>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34</a:t>
            </a:fld>
            <a:endParaRPr lang="en-US" altLang="en-US" dirty="0"/>
          </a:p>
        </p:txBody>
      </p:sp>
    </p:spTree>
    <p:extLst>
      <p:ext uri="{BB962C8B-B14F-4D97-AF65-F5344CB8AC3E}">
        <p14:creationId xmlns:p14="http://schemas.microsoft.com/office/powerpoint/2010/main" val="1045528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76C21-0F08-434A-B8E4-47E6397C5E5D}"/>
              </a:ext>
            </a:extLst>
          </p:cNvPr>
          <p:cNvSpPr>
            <a:spLocks noGrp="1"/>
          </p:cNvSpPr>
          <p:nvPr>
            <p:ph type="title"/>
          </p:nvPr>
        </p:nvSpPr>
        <p:spPr>
          <a:xfrm>
            <a:off x="263770" y="158166"/>
            <a:ext cx="10515600" cy="1325563"/>
          </a:xfrm>
        </p:spPr>
        <p:txBody>
          <a:bodyPr>
            <a:normAutofit/>
          </a:bodyPr>
          <a:lstStyle/>
          <a:p>
            <a:r>
              <a:rPr lang="en-US" dirty="0"/>
              <a:t>Appropriate Use Criteria (AUC)</a:t>
            </a:r>
          </a:p>
        </p:txBody>
      </p:sp>
      <p:sp>
        <p:nvSpPr>
          <p:cNvPr id="3" name="Content Placeholder 2">
            <a:extLst>
              <a:ext uri="{FF2B5EF4-FFF2-40B4-BE49-F238E27FC236}">
                <a16:creationId xmlns:a16="http://schemas.microsoft.com/office/drawing/2014/main" id="{E46F27B3-AA5A-2242-916B-321ED566DC71}"/>
              </a:ext>
            </a:extLst>
          </p:cNvPr>
          <p:cNvSpPr>
            <a:spLocks noGrp="1"/>
          </p:cNvSpPr>
          <p:nvPr>
            <p:ph idx="1"/>
          </p:nvPr>
        </p:nvSpPr>
        <p:spPr>
          <a:xfrm>
            <a:off x="263770" y="1204169"/>
            <a:ext cx="11664460" cy="1465414"/>
          </a:xfrm>
        </p:spPr>
        <p:txBody>
          <a:bodyPr>
            <a:normAutofit/>
          </a:bodyPr>
          <a:lstStyle/>
          <a:p>
            <a:pPr marL="0" indent="0">
              <a:buNone/>
            </a:pPr>
            <a:r>
              <a:rPr lang="en-US" sz="2000" dirty="0"/>
              <a:t>The previous penalty phase of the AUC program was scheduled to begin 1/1/22. In the CY2022 final rule, </a:t>
            </a:r>
            <a:r>
              <a:rPr lang="en-US" sz="2000" b="1" dirty="0">
                <a:solidFill>
                  <a:srgbClr val="C00000"/>
                </a:solidFill>
              </a:rPr>
              <a:t>CMS finalized the delay of the penalty phase</a:t>
            </a:r>
            <a:r>
              <a:rPr lang="en-US" sz="2000" dirty="0">
                <a:solidFill>
                  <a:srgbClr val="C00000"/>
                </a:solidFill>
              </a:rPr>
              <a:t> </a:t>
            </a:r>
            <a:r>
              <a:rPr lang="en-US" sz="2000" dirty="0"/>
              <a:t>of the AUC program to begin 1/1/23 or the January 1 which follows the end of the PHE for COVID-19.</a:t>
            </a:r>
          </a:p>
        </p:txBody>
      </p:sp>
      <p:sp>
        <p:nvSpPr>
          <p:cNvPr id="5" name="Slide Number Placeholder 4">
            <a:extLst>
              <a:ext uri="{FF2B5EF4-FFF2-40B4-BE49-F238E27FC236}">
                <a16:creationId xmlns:a16="http://schemas.microsoft.com/office/drawing/2014/main" id="{B4DF6032-C092-D94B-B754-B89243DF0052}"/>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35</a:t>
            </a:fld>
            <a:endParaRPr lang="en-US" altLang="en-US" dirty="0"/>
          </a:p>
        </p:txBody>
      </p:sp>
      <p:sp>
        <p:nvSpPr>
          <p:cNvPr id="6" name="Content Placeholder 2">
            <a:extLst>
              <a:ext uri="{FF2B5EF4-FFF2-40B4-BE49-F238E27FC236}">
                <a16:creationId xmlns:a16="http://schemas.microsoft.com/office/drawing/2014/main" id="{C328D443-5117-8D45-BECB-28DB2ED56185}"/>
              </a:ext>
            </a:extLst>
          </p:cNvPr>
          <p:cNvSpPr txBox="1">
            <a:spLocks/>
          </p:cNvSpPr>
          <p:nvPr/>
        </p:nvSpPr>
        <p:spPr>
          <a:xfrm>
            <a:off x="263770" y="2216436"/>
            <a:ext cx="10835122" cy="4505039"/>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When the ordering professional cannot be reached to submit a new order, the AUC consultation information that accompanied the original order is to be included on the claim for the imaging service(s) ultimately furnished. </a:t>
            </a:r>
          </a:p>
          <a:p>
            <a:r>
              <a:rPr lang="en-US" sz="1800" dirty="0"/>
              <a:t>Claims submitted by physicians or practitioners for the PC of an advanced diagnostic imaging service when the TC was not furnished in an applicable setting are not subject to the AUC program </a:t>
            </a:r>
          </a:p>
          <a:p>
            <a:r>
              <a:rPr lang="en-US" sz="1800" dirty="0"/>
              <a:t>A new HCPCS modifier will be established to identify claims for services where the ordering professional is not required to consult AUC and when previously established modifiers described above (MA – MG) do not apply and QQ will be deactivated</a:t>
            </a:r>
          </a:p>
          <a:p>
            <a:r>
              <a:rPr lang="en-US" sz="1800" dirty="0"/>
              <a:t>CMS will allow institutional claims with condition code 44 and claims that identify Medicare as the secondary payer to bypass AUC claims processing edits </a:t>
            </a:r>
          </a:p>
          <a:p>
            <a:r>
              <a:rPr lang="en-US" sz="1800" dirty="0"/>
              <a:t>Finally, CMS will limit AUC program claims processing edits to apply only to institutional claim type of bill 13x (hospital outpatient) and, for professional claims, limit the edits to claims with place of service codes 11 (office), 15 (mobile unit), 19 (off campus outpatient hospital), 22 (on campus outpatient hospital), 23 (emergency room) and 24 (ASC) </a:t>
            </a:r>
          </a:p>
        </p:txBody>
      </p:sp>
    </p:spTree>
    <p:extLst>
      <p:ext uri="{BB962C8B-B14F-4D97-AF65-F5344CB8AC3E}">
        <p14:creationId xmlns:p14="http://schemas.microsoft.com/office/powerpoint/2010/main" val="3463296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0D31-8348-DF46-BA14-924CD4092EB3}"/>
              </a:ext>
            </a:extLst>
          </p:cNvPr>
          <p:cNvSpPr>
            <a:spLocks noGrp="1"/>
          </p:cNvSpPr>
          <p:nvPr>
            <p:ph type="title"/>
          </p:nvPr>
        </p:nvSpPr>
        <p:spPr>
          <a:xfrm>
            <a:off x="339194" y="319088"/>
            <a:ext cx="9719206" cy="1147969"/>
          </a:xfrm>
        </p:spPr>
        <p:txBody>
          <a:bodyPr>
            <a:normAutofit/>
          </a:bodyPr>
          <a:lstStyle/>
          <a:p>
            <a:r>
              <a:rPr lang="en-US" sz="4000" dirty="0"/>
              <a:t>Medical Shared Savings Program (MSSP)</a:t>
            </a:r>
          </a:p>
        </p:txBody>
      </p:sp>
      <p:sp>
        <p:nvSpPr>
          <p:cNvPr id="3" name="Content Placeholder 2">
            <a:extLst>
              <a:ext uri="{FF2B5EF4-FFF2-40B4-BE49-F238E27FC236}">
                <a16:creationId xmlns:a16="http://schemas.microsoft.com/office/drawing/2014/main" id="{3F854B23-FD05-7148-919C-9508775B25AD}"/>
              </a:ext>
            </a:extLst>
          </p:cNvPr>
          <p:cNvSpPr>
            <a:spLocks noGrp="1"/>
          </p:cNvSpPr>
          <p:nvPr>
            <p:ph idx="1"/>
          </p:nvPr>
        </p:nvSpPr>
        <p:spPr>
          <a:xfrm>
            <a:off x="290078" y="1576673"/>
            <a:ext cx="10835122" cy="4505039"/>
          </a:xfrm>
        </p:spPr>
        <p:txBody>
          <a:bodyPr>
            <a:normAutofit fontScale="92500" lnSpcReduction="20000"/>
          </a:bodyPr>
          <a:lstStyle/>
          <a:p>
            <a:r>
              <a:rPr lang="en-US" dirty="0"/>
              <a:t>The transition period for the CMS Web Interface Collection of electronic clinical quality measures/Merit-based Incentive Payment System clinical quality measures (</a:t>
            </a:r>
            <a:r>
              <a:rPr lang="en-US" dirty="0" err="1"/>
              <a:t>eCQM</a:t>
            </a:r>
            <a:r>
              <a:rPr lang="en-US" dirty="0"/>
              <a:t>/MIPS CQM) under the Alternative Payment Model (APM) Performance Pathway (APP) has been extended through Performance Year (PY) 2024.</a:t>
            </a:r>
          </a:p>
          <a:p>
            <a:r>
              <a:rPr lang="en-US" dirty="0"/>
              <a:t>CMS also delayed the increase of the 30</a:t>
            </a:r>
            <a:r>
              <a:rPr lang="en-US" baseline="30000" dirty="0"/>
              <a:t>th</a:t>
            </a:r>
            <a:r>
              <a:rPr lang="en-US" dirty="0"/>
              <a:t> percentile of the MIPS quality performance category score until PY 2024</a:t>
            </a:r>
          </a:p>
          <a:p>
            <a:r>
              <a:rPr lang="en-US" dirty="0"/>
              <a:t>ACOs accepting performance-based risk must establish a repayment mechanism</a:t>
            </a:r>
          </a:p>
          <a:p>
            <a:pPr lvl="1"/>
            <a:r>
              <a:rPr lang="en-US" dirty="0"/>
              <a:t>CMS finalized revisions to the repayment mechanism arrangement policy which reduce the percentage used in the existing repayment methodology by 50%</a:t>
            </a:r>
          </a:p>
          <a:p>
            <a:pPr lvl="1"/>
            <a:r>
              <a:rPr lang="en-US" dirty="0"/>
              <a:t>CMS also finalized a one-time opportunity for certain ACOs that established a repayment mechanism to support their participation in a two-sided model beginning on July 1, 2019; January 1, 2020; or January 1, 2021; to elect to decrease the amount of their existing repayment mechanisms.</a:t>
            </a:r>
          </a:p>
          <a:p>
            <a:endParaRPr lang="en-US" dirty="0"/>
          </a:p>
          <a:p>
            <a:endParaRPr lang="en-US" dirty="0"/>
          </a:p>
        </p:txBody>
      </p:sp>
      <p:sp>
        <p:nvSpPr>
          <p:cNvPr id="5" name="Slide Number Placeholder 4">
            <a:extLst>
              <a:ext uri="{FF2B5EF4-FFF2-40B4-BE49-F238E27FC236}">
                <a16:creationId xmlns:a16="http://schemas.microsoft.com/office/drawing/2014/main" id="{4591742A-D5A2-3E46-BF74-E8415A67E74B}"/>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36</a:t>
            </a:fld>
            <a:endParaRPr lang="en-US" altLang="en-US" dirty="0"/>
          </a:p>
        </p:txBody>
      </p:sp>
    </p:spTree>
    <p:extLst>
      <p:ext uri="{BB962C8B-B14F-4D97-AF65-F5344CB8AC3E}">
        <p14:creationId xmlns:p14="http://schemas.microsoft.com/office/powerpoint/2010/main" val="1626710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3720-7EF7-7E4A-8CFC-78EB68F16949}"/>
              </a:ext>
            </a:extLst>
          </p:cNvPr>
          <p:cNvSpPr>
            <a:spLocks noGrp="1"/>
          </p:cNvSpPr>
          <p:nvPr>
            <p:ph type="title"/>
          </p:nvPr>
        </p:nvSpPr>
        <p:spPr/>
        <p:txBody>
          <a:bodyPr/>
          <a:lstStyle/>
          <a:p>
            <a:r>
              <a:rPr lang="en-US" dirty="0"/>
              <a:t>Complex Patient Bonus</a:t>
            </a:r>
          </a:p>
        </p:txBody>
      </p:sp>
      <p:graphicFrame>
        <p:nvGraphicFramePr>
          <p:cNvPr id="6" name="Content Placeholder 5">
            <a:extLst>
              <a:ext uri="{FF2B5EF4-FFF2-40B4-BE49-F238E27FC236}">
                <a16:creationId xmlns:a16="http://schemas.microsoft.com/office/drawing/2014/main" id="{CD212D90-DC78-B94C-BBFF-8F0CF230581B}"/>
              </a:ext>
            </a:extLst>
          </p:cNvPr>
          <p:cNvGraphicFramePr>
            <a:graphicFrameLocks noGrp="1"/>
          </p:cNvGraphicFramePr>
          <p:nvPr>
            <p:ph idx="1"/>
            <p:extLst>
              <p:ext uri="{D42A27DB-BD31-4B8C-83A1-F6EECF244321}">
                <p14:modId xmlns:p14="http://schemas.microsoft.com/office/powerpoint/2010/main" val="3441018905"/>
              </p:ext>
            </p:extLst>
          </p:nvPr>
        </p:nvGraphicFramePr>
        <p:xfrm>
          <a:off x="519113" y="1671638"/>
          <a:ext cx="10834686" cy="4684712"/>
        </p:xfrm>
        <a:graphic>
          <a:graphicData uri="http://schemas.openxmlformats.org/drawingml/2006/table">
            <a:tbl>
              <a:tblPr firstRow="1">
                <a:tableStyleId>{69012ECD-51FC-41F1-AA8D-1B2483CD663E}</a:tableStyleId>
              </a:tblPr>
              <a:tblGrid>
                <a:gridCol w="5156473">
                  <a:extLst>
                    <a:ext uri="{9D8B030D-6E8A-4147-A177-3AD203B41FA5}">
                      <a16:colId xmlns:a16="http://schemas.microsoft.com/office/drawing/2014/main" val="4113519872"/>
                    </a:ext>
                  </a:extLst>
                </a:gridCol>
                <a:gridCol w="5678213">
                  <a:extLst>
                    <a:ext uri="{9D8B030D-6E8A-4147-A177-3AD203B41FA5}">
                      <a16:colId xmlns:a16="http://schemas.microsoft.com/office/drawing/2014/main" val="1427883101"/>
                    </a:ext>
                  </a:extLst>
                </a:gridCol>
              </a:tblGrid>
              <a:tr h="349337">
                <a:tc>
                  <a:txBody>
                    <a:bodyPr/>
                    <a:lstStyle/>
                    <a:p>
                      <a:r>
                        <a:rPr lang="en-US" sz="1400" b="1" dirty="0">
                          <a:effectLst/>
                        </a:rPr>
                        <a:t>Existing Policy</a:t>
                      </a:r>
                      <a:endParaRPr lang="en-US" sz="1400" b="1" dirty="0">
                        <a:effectLst/>
                        <a:latin typeface="Arial" panose="020B0604020202020204" pitchFamily="34" charset="0"/>
                      </a:endParaRPr>
                    </a:p>
                  </a:txBody>
                  <a:tcPr marL="41356" marR="41356" marT="0" marB="0">
                    <a:solidFill>
                      <a:schemeClr val="tx2"/>
                    </a:solidFill>
                  </a:tcPr>
                </a:tc>
                <a:tc>
                  <a:txBody>
                    <a:bodyPr/>
                    <a:lstStyle/>
                    <a:p>
                      <a:r>
                        <a:rPr lang="en-US" sz="1400" b="1" dirty="0">
                          <a:effectLst/>
                        </a:rPr>
                        <a:t>CY 2022 Finalized Policy</a:t>
                      </a:r>
                      <a:endParaRPr lang="en-US" sz="1400" b="1" dirty="0">
                        <a:effectLst/>
                        <a:latin typeface="Arial" panose="020B0604020202020204" pitchFamily="34" charset="0"/>
                      </a:endParaRPr>
                    </a:p>
                  </a:txBody>
                  <a:tcPr marL="41356" marR="41356" marT="0" marB="0">
                    <a:solidFill>
                      <a:schemeClr val="tx2"/>
                    </a:solidFill>
                  </a:tcPr>
                </a:tc>
                <a:extLst>
                  <a:ext uri="{0D108BD9-81ED-4DB2-BD59-A6C34878D82A}">
                    <a16:rowId xmlns:a16="http://schemas.microsoft.com/office/drawing/2014/main" val="3240062342"/>
                  </a:ext>
                </a:extLst>
              </a:tr>
              <a:tr h="2015029">
                <a:tc>
                  <a:txBody>
                    <a:bodyPr/>
                    <a:lstStyle/>
                    <a:p>
                      <a:r>
                        <a:rPr lang="en-US" sz="1400" dirty="0">
                          <a:effectLst/>
                        </a:rPr>
                        <a:t>If a MIPS eligible clinician, group, virtual group or APM submits data for at least one MIPS performance category for the applicable performance period for the MIPS payment year, a complex patient bonus will be added to the final score for the MIPS payment year using the following formula: </a:t>
                      </a:r>
                    </a:p>
                    <a:p>
                      <a:r>
                        <a:rPr lang="en-US" sz="1400" dirty="0">
                          <a:effectLst/>
                        </a:rPr>
                        <a:t>Average hierarchical condition category (</a:t>
                      </a:r>
                      <a:r>
                        <a:rPr lang="en-US" sz="1400" b="1" dirty="0">
                          <a:effectLst/>
                        </a:rPr>
                        <a:t>HCC</a:t>
                      </a:r>
                      <a:r>
                        <a:rPr lang="en-US" sz="1400" dirty="0">
                          <a:effectLst/>
                        </a:rPr>
                        <a:t>) risk score + (the ratio of your dual eligible patients x 5) </a:t>
                      </a:r>
                      <a:endParaRPr lang="en-US" sz="1400" dirty="0">
                        <a:effectLst/>
                        <a:latin typeface="Arial" panose="020B0604020202020204" pitchFamily="34" charset="0"/>
                      </a:endParaRPr>
                    </a:p>
                  </a:txBody>
                  <a:tcPr marL="41356" marR="41356" marT="0" marB="0">
                    <a:solidFill>
                      <a:schemeClr val="bg1">
                        <a:lumMod val="85000"/>
                      </a:schemeClr>
                    </a:solidFill>
                  </a:tcPr>
                </a:tc>
                <a:tc>
                  <a:txBody>
                    <a:bodyPr/>
                    <a:lstStyle/>
                    <a:p>
                      <a:r>
                        <a:rPr lang="en-US" sz="1400" dirty="0">
                          <a:effectLst/>
                        </a:rPr>
                        <a:t>Because of the concerns of the direct and indirect effects of the COVID-19 PHE, we’ll </a:t>
                      </a:r>
                      <a:r>
                        <a:rPr lang="en-US" sz="1400" b="1" dirty="0">
                          <a:effectLst/>
                          <a:highlight>
                            <a:srgbClr val="FFFF00"/>
                          </a:highlight>
                        </a:rPr>
                        <a:t>continue to double the complex patient bonus available for the 2021 MIPS performance year/2023 MIPS payment year</a:t>
                      </a:r>
                      <a:r>
                        <a:rPr lang="en-US" sz="1400" dirty="0">
                          <a:effectLst/>
                        </a:rPr>
                        <a:t>. These bonus points (capped at 10-points) would be added to the final score. </a:t>
                      </a:r>
                    </a:p>
                    <a:p>
                      <a:r>
                        <a:rPr lang="en-US" sz="1400" dirty="0">
                          <a:effectLst/>
                        </a:rPr>
                        <a:t>We’ve revised the complex patient bonus beginning with the 2022 MIPS performance year/2024 MIPS payment year by: </a:t>
                      </a:r>
                      <a:endParaRPr lang="en-US" sz="1400" dirty="0">
                        <a:effectLst/>
                        <a:latin typeface="Arial" panose="020B0604020202020204" pitchFamily="34" charset="0"/>
                      </a:endParaRPr>
                    </a:p>
                  </a:txBody>
                  <a:tcPr marL="41356" marR="41356" marT="0" marB="0">
                    <a:solidFill>
                      <a:schemeClr val="bg1">
                        <a:lumMod val="85000"/>
                      </a:schemeClr>
                    </a:solidFill>
                  </a:tcPr>
                </a:tc>
                <a:extLst>
                  <a:ext uri="{0D108BD9-81ED-4DB2-BD59-A6C34878D82A}">
                    <a16:rowId xmlns:a16="http://schemas.microsoft.com/office/drawing/2014/main" val="1187258020"/>
                  </a:ext>
                </a:extLst>
              </a:tr>
              <a:tr h="2320346">
                <a:tc>
                  <a:txBody>
                    <a:bodyPr/>
                    <a:lstStyle/>
                    <a:p>
                      <a:r>
                        <a:rPr lang="en-US" sz="1400" dirty="0">
                          <a:effectLst/>
                        </a:rPr>
                        <a:t>The complex patient bonus cannot exceed 5.0 points, except for the 2020 MIPS performance year/2022 payment year when we doubled the bonus to 10 points. </a:t>
                      </a:r>
                      <a:endParaRPr lang="en-US" sz="1400" dirty="0">
                        <a:effectLst/>
                        <a:latin typeface="Arial" panose="020B0604020202020204" pitchFamily="34" charset="0"/>
                      </a:endParaRPr>
                    </a:p>
                  </a:txBody>
                  <a:tcPr marL="47625" marR="47625" marT="0" marB="0">
                    <a:solidFill>
                      <a:schemeClr val="bg1">
                        <a:lumMod val="85000"/>
                      </a:schemeClr>
                    </a:solidFill>
                  </a:tcPr>
                </a:tc>
                <a:tc>
                  <a:txBody>
                    <a:bodyPr/>
                    <a:lstStyle/>
                    <a:p>
                      <a:pPr>
                        <a:buFont typeface="Arial" panose="020B0604020202020204" pitchFamily="34" charset="0"/>
                        <a:buChar char="•"/>
                      </a:pPr>
                      <a:r>
                        <a:rPr lang="en-US" sz="1400" b="1" dirty="0">
                          <a:effectLst/>
                        </a:rPr>
                        <a:t> Limiting the bonus </a:t>
                      </a:r>
                      <a:r>
                        <a:rPr lang="en-US" sz="1400" dirty="0">
                          <a:effectLst/>
                        </a:rPr>
                        <a:t>to clinicians who have a median or higher value for at least 1 of the 2 risk indicators (Hierarchical Condition Category score and proportion of patients dually eligible for Medicare and Medicaid benefits). </a:t>
                      </a:r>
                    </a:p>
                    <a:p>
                      <a:pPr>
                        <a:buFont typeface="Arial" panose="020B0604020202020204" pitchFamily="34" charset="0"/>
                        <a:buChar char="•"/>
                      </a:pPr>
                      <a:r>
                        <a:rPr lang="en-US" sz="1400" b="1" dirty="0">
                          <a:effectLst/>
                        </a:rPr>
                        <a:t> Updating the formula </a:t>
                      </a:r>
                      <a:r>
                        <a:rPr lang="en-US" sz="1400" dirty="0">
                          <a:effectLst/>
                        </a:rPr>
                        <a:t>to standardize the distribution of 2 two risk indicators so that the policy can target clinicians who have a higher share of socially and/or medically complex patients. </a:t>
                      </a:r>
                    </a:p>
                    <a:p>
                      <a:pPr>
                        <a:buFont typeface="Arial" panose="020B0604020202020204" pitchFamily="34" charset="0"/>
                        <a:buChar char="•"/>
                      </a:pPr>
                      <a:r>
                        <a:rPr lang="en-US" sz="1400" b="1" dirty="0">
                          <a:effectLst/>
                        </a:rPr>
                        <a:t> Increasing the bonus </a:t>
                      </a:r>
                      <a:r>
                        <a:rPr lang="en-US" sz="1400" dirty="0">
                          <a:effectLst/>
                        </a:rPr>
                        <a:t>to a maximum of 10.0 points. </a:t>
                      </a:r>
                    </a:p>
                    <a:p>
                      <a:r>
                        <a:rPr lang="en-US" sz="1400" dirty="0">
                          <a:effectLst/>
                        </a:rPr>
                        <a:t>This bonus will be available to clinicians, groups, subgroups (beginning with the 2023 performance year), virtual groups or APM Entities that meet the criteria above </a:t>
                      </a:r>
                      <a:r>
                        <a:rPr lang="en-US" sz="1400" b="1" dirty="0">
                          <a:effectLst/>
                        </a:rPr>
                        <a:t>and </a:t>
                      </a:r>
                      <a:r>
                        <a:rPr lang="en-US" sz="1400" dirty="0">
                          <a:effectLst/>
                        </a:rPr>
                        <a:t>submit data for at least one performance category. </a:t>
                      </a:r>
                      <a:endParaRPr lang="en-US" sz="1400" dirty="0">
                        <a:effectLst/>
                        <a:latin typeface="Arial" panose="020B0604020202020204" pitchFamily="34" charset="0"/>
                      </a:endParaRPr>
                    </a:p>
                  </a:txBody>
                  <a:tcPr marL="47625" marR="47625" marT="0" marB="0">
                    <a:solidFill>
                      <a:schemeClr val="bg1">
                        <a:lumMod val="85000"/>
                      </a:schemeClr>
                    </a:solidFill>
                  </a:tcPr>
                </a:tc>
                <a:extLst>
                  <a:ext uri="{0D108BD9-81ED-4DB2-BD59-A6C34878D82A}">
                    <a16:rowId xmlns:a16="http://schemas.microsoft.com/office/drawing/2014/main" val="2786085049"/>
                  </a:ext>
                </a:extLst>
              </a:tr>
            </a:tbl>
          </a:graphicData>
        </a:graphic>
      </p:graphicFrame>
      <p:sp>
        <p:nvSpPr>
          <p:cNvPr id="5" name="Slide Number Placeholder 4">
            <a:extLst>
              <a:ext uri="{FF2B5EF4-FFF2-40B4-BE49-F238E27FC236}">
                <a16:creationId xmlns:a16="http://schemas.microsoft.com/office/drawing/2014/main" id="{0F4709F8-A9FB-8F4C-BB92-4ACB1C2EC5A8}"/>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37</a:t>
            </a:fld>
            <a:endParaRPr lang="en-US" altLang="en-US" dirty="0"/>
          </a:p>
        </p:txBody>
      </p:sp>
    </p:spTree>
    <p:extLst>
      <p:ext uri="{BB962C8B-B14F-4D97-AF65-F5344CB8AC3E}">
        <p14:creationId xmlns:p14="http://schemas.microsoft.com/office/powerpoint/2010/main" val="1385517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417A-2A69-3B4B-B82F-9D0609AA83C1}"/>
              </a:ext>
            </a:extLst>
          </p:cNvPr>
          <p:cNvSpPr>
            <a:spLocks noGrp="1"/>
          </p:cNvSpPr>
          <p:nvPr>
            <p:ph type="title"/>
          </p:nvPr>
        </p:nvSpPr>
        <p:spPr/>
        <p:txBody>
          <a:bodyPr/>
          <a:lstStyle/>
          <a:p>
            <a:r>
              <a:rPr lang="en-US" dirty="0"/>
              <a:t>MIPS Performance Categories</a:t>
            </a:r>
          </a:p>
        </p:txBody>
      </p:sp>
      <p:sp>
        <p:nvSpPr>
          <p:cNvPr id="5" name="Slide Number Placeholder 4">
            <a:extLst>
              <a:ext uri="{FF2B5EF4-FFF2-40B4-BE49-F238E27FC236}">
                <a16:creationId xmlns:a16="http://schemas.microsoft.com/office/drawing/2014/main" id="{2083BAA9-C08C-FB48-85DB-EF9E67B3619D}"/>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38</a:t>
            </a:fld>
            <a:endParaRPr lang="en-US" altLang="en-US" dirty="0"/>
          </a:p>
        </p:txBody>
      </p:sp>
      <p:pic>
        <p:nvPicPr>
          <p:cNvPr id="6" name="Picture 5">
            <a:extLst>
              <a:ext uri="{FF2B5EF4-FFF2-40B4-BE49-F238E27FC236}">
                <a16:creationId xmlns:a16="http://schemas.microsoft.com/office/drawing/2014/main" id="{095645B5-57F1-6241-B4B8-7AEB1697DF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678" y="1528699"/>
            <a:ext cx="9144000" cy="4827651"/>
          </a:xfrm>
          <a:prstGeom prst="rect">
            <a:avLst/>
          </a:prstGeom>
        </p:spPr>
      </p:pic>
    </p:spTree>
    <p:extLst>
      <p:ext uri="{BB962C8B-B14F-4D97-AF65-F5344CB8AC3E}">
        <p14:creationId xmlns:p14="http://schemas.microsoft.com/office/powerpoint/2010/main" val="20936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A653-557F-BB4A-8FFF-E72D0FAB0A0C}"/>
              </a:ext>
            </a:extLst>
          </p:cNvPr>
          <p:cNvSpPr>
            <a:spLocks noGrp="1"/>
          </p:cNvSpPr>
          <p:nvPr>
            <p:ph type="title"/>
          </p:nvPr>
        </p:nvSpPr>
        <p:spPr/>
        <p:txBody>
          <a:bodyPr/>
          <a:lstStyle/>
          <a:p>
            <a:r>
              <a:rPr lang="en-US" dirty="0"/>
              <a:t>MIPS Value Pathways (MVPs)</a:t>
            </a:r>
          </a:p>
        </p:txBody>
      </p:sp>
      <p:sp>
        <p:nvSpPr>
          <p:cNvPr id="3" name="Content Placeholder 2">
            <a:extLst>
              <a:ext uri="{FF2B5EF4-FFF2-40B4-BE49-F238E27FC236}">
                <a16:creationId xmlns:a16="http://schemas.microsoft.com/office/drawing/2014/main" id="{3C55EEC2-1E61-2542-B71A-585674A0350C}"/>
              </a:ext>
            </a:extLst>
          </p:cNvPr>
          <p:cNvSpPr>
            <a:spLocks noGrp="1"/>
          </p:cNvSpPr>
          <p:nvPr>
            <p:ph idx="1"/>
          </p:nvPr>
        </p:nvSpPr>
        <p:spPr/>
        <p:txBody>
          <a:bodyPr>
            <a:normAutofit fontScale="85000" lnSpcReduction="20000"/>
          </a:bodyPr>
          <a:lstStyle/>
          <a:p>
            <a:pPr marL="0" indent="0">
              <a:lnSpc>
                <a:spcPct val="120000"/>
              </a:lnSpc>
              <a:spcBef>
                <a:spcPts val="0"/>
              </a:spcBef>
              <a:buNone/>
            </a:pPr>
            <a:r>
              <a:rPr lang="en-US" dirty="0"/>
              <a:t>Beginning with the 2022 performance year/2024 payment year: </a:t>
            </a:r>
          </a:p>
          <a:p>
            <a:pPr marL="0" indent="0">
              <a:lnSpc>
                <a:spcPct val="120000"/>
              </a:lnSpc>
              <a:spcBef>
                <a:spcPts val="0"/>
              </a:spcBef>
              <a:buNone/>
            </a:pPr>
            <a:endParaRPr lang="en-US" dirty="0"/>
          </a:p>
          <a:p>
            <a:pPr>
              <a:lnSpc>
                <a:spcPct val="120000"/>
              </a:lnSpc>
              <a:spcBef>
                <a:spcPts val="0"/>
              </a:spcBef>
            </a:pPr>
            <a:r>
              <a:rPr lang="en-US" dirty="0"/>
              <a:t>MVPs must include at least one outcome measure that’s relevant to the MVP topic</a:t>
            </a:r>
          </a:p>
          <a:p>
            <a:pPr>
              <a:lnSpc>
                <a:spcPct val="120000"/>
              </a:lnSpc>
              <a:spcBef>
                <a:spcPts val="0"/>
              </a:spcBef>
            </a:pPr>
            <a:r>
              <a:rPr lang="en-US" dirty="0"/>
              <a:t>Each MVP that’s applicable to more than one clinician specialty should include at least one outcome measure that’s relevant to each clinician specialty included</a:t>
            </a:r>
          </a:p>
          <a:p>
            <a:pPr>
              <a:lnSpc>
                <a:spcPct val="120000"/>
              </a:lnSpc>
              <a:spcBef>
                <a:spcPts val="0"/>
              </a:spcBef>
            </a:pPr>
            <a:r>
              <a:rPr lang="en-US" dirty="0"/>
              <a:t>When outcome measures aren’t available, each MVP must include at least one high-priority measure that’s relevant to the MVP topic</a:t>
            </a:r>
          </a:p>
          <a:p>
            <a:pPr>
              <a:lnSpc>
                <a:spcPct val="120000"/>
              </a:lnSpc>
              <a:spcBef>
                <a:spcPts val="0"/>
              </a:spcBef>
            </a:pPr>
            <a:r>
              <a:rPr lang="en-US" dirty="0"/>
              <a:t>Each MVP that is applicable to more than one clinician specialty must include at least one high priority measure that is relevant to each clinician specialty included, if an outcome measure is not available</a:t>
            </a:r>
          </a:p>
        </p:txBody>
      </p:sp>
      <p:sp>
        <p:nvSpPr>
          <p:cNvPr id="5" name="Slide Number Placeholder 4">
            <a:extLst>
              <a:ext uri="{FF2B5EF4-FFF2-40B4-BE49-F238E27FC236}">
                <a16:creationId xmlns:a16="http://schemas.microsoft.com/office/drawing/2014/main" id="{903D259D-6107-694A-BBA3-004716445D93}"/>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39</a:t>
            </a:fld>
            <a:endParaRPr lang="en-US" altLang="en-US" dirty="0"/>
          </a:p>
        </p:txBody>
      </p:sp>
    </p:spTree>
    <p:extLst>
      <p:ext uri="{BB962C8B-B14F-4D97-AF65-F5344CB8AC3E}">
        <p14:creationId xmlns:p14="http://schemas.microsoft.com/office/powerpoint/2010/main" val="426847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174B-EF0A-CA45-8D61-0E9391311082}"/>
              </a:ext>
            </a:extLst>
          </p:cNvPr>
          <p:cNvSpPr>
            <a:spLocks noGrp="1"/>
          </p:cNvSpPr>
          <p:nvPr>
            <p:ph type="title"/>
          </p:nvPr>
        </p:nvSpPr>
        <p:spPr>
          <a:xfrm>
            <a:off x="286719" y="391908"/>
            <a:ext cx="8333222" cy="1215566"/>
          </a:xfrm>
        </p:spPr>
        <p:txBody>
          <a:bodyPr>
            <a:normAutofit fontScale="90000"/>
          </a:bodyPr>
          <a:lstStyle/>
          <a:p>
            <a:r>
              <a:rPr lang="en-US" dirty="0"/>
              <a:t>Medicare Physician Payment and Quality Reporting Changes 2022</a:t>
            </a:r>
          </a:p>
        </p:txBody>
      </p:sp>
      <p:sp>
        <p:nvSpPr>
          <p:cNvPr id="4" name="Slide Number Placeholder 3">
            <a:extLst>
              <a:ext uri="{FF2B5EF4-FFF2-40B4-BE49-F238E27FC236}">
                <a16:creationId xmlns:a16="http://schemas.microsoft.com/office/drawing/2014/main" id="{D9E06FAE-4CF9-E945-A485-092F7B5DD636}"/>
              </a:ext>
            </a:extLst>
          </p:cNvPr>
          <p:cNvSpPr>
            <a:spLocks noGrp="1"/>
          </p:cNvSpPr>
          <p:nvPr>
            <p:ph type="sldNum" sz="quarter" idx="11"/>
          </p:nvPr>
        </p:nvSpPr>
        <p:spPr>
          <a:xfrm>
            <a:off x="7947155" y="6492875"/>
            <a:ext cx="4114800" cy="365125"/>
          </a:xfrm>
        </p:spPr>
        <p:txBody>
          <a:bodyPr/>
          <a:lstStyle/>
          <a:p>
            <a:pPr algn="r"/>
            <a:fld id="{8699F50C-BE38-4BD0-BA84-9B090E1F2B9B}" type="slidenum">
              <a:rPr lang="en-US" noProof="0" smtClean="0"/>
              <a:pPr algn="r"/>
              <a:t>4</a:t>
            </a:fld>
            <a:endParaRPr lang="en-US" noProof="0" dirty="0"/>
          </a:p>
        </p:txBody>
      </p:sp>
      <p:sp>
        <p:nvSpPr>
          <p:cNvPr id="5" name="Text Placeholder 18">
            <a:extLst>
              <a:ext uri="{FF2B5EF4-FFF2-40B4-BE49-F238E27FC236}">
                <a16:creationId xmlns:a16="http://schemas.microsoft.com/office/drawing/2014/main" id="{BF4D7D8E-4A5F-724B-8707-592282E18F67}"/>
              </a:ext>
            </a:extLst>
          </p:cNvPr>
          <p:cNvSpPr txBox="1">
            <a:spLocks/>
          </p:cNvSpPr>
          <p:nvPr/>
        </p:nvSpPr>
        <p:spPr>
          <a:xfrm>
            <a:off x="578559" y="1723835"/>
            <a:ext cx="7368596" cy="608895"/>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spc="300" dirty="0">
                <a:solidFill>
                  <a:srgbClr val="014E7D"/>
                </a:solidFill>
              </a:rPr>
              <a:t>This is our focus for today’s session</a:t>
            </a:r>
          </a:p>
        </p:txBody>
      </p:sp>
      <p:graphicFrame>
        <p:nvGraphicFramePr>
          <p:cNvPr id="6" name="Diagram 5">
            <a:extLst>
              <a:ext uri="{FF2B5EF4-FFF2-40B4-BE49-F238E27FC236}">
                <a16:creationId xmlns:a16="http://schemas.microsoft.com/office/drawing/2014/main" id="{160BB6E0-A371-784F-9CE8-AB3D4D620C52}"/>
              </a:ext>
            </a:extLst>
          </p:cNvPr>
          <p:cNvGraphicFramePr/>
          <p:nvPr>
            <p:extLst>
              <p:ext uri="{D42A27DB-BD31-4B8C-83A1-F6EECF244321}">
                <p14:modId xmlns:p14="http://schemas.microsoft.com/office/powerpoint/2010/main" val="15896456"/>
              </p:ext>
            </p:extLst>
          </p:nvPr>
        </p:nvGraphicFramePr>
        <p:xfrm>
          <a:off x="544831" y="1116052"/>
          <a:ext cx="1110233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8A69A5F-66DC-BC47-BC68-58FDAB2C8458}"/>
              </a:ext>
            </a:extLst>
          </p:cNvPr>
          <p:cNvSpPr txBox="1"/>
          <p:nvPr/>
        </p:nvSpPr>
        <p:spPr>
          <a:xfrm>
            <a:off x="754379" y="4573327"/>
            <a:ext cx="2217420" cy="369332"/>
          </a:xfrm>
          <a:prstGeom prst="rect">
            <a:avLst/>
          </a:prstGeom>
          <a:noFill/>
        </p:spPr>
        <p:txBody>
          <a:bodyPr wrap="square" rtlCol="0">
            <a:spAutoFit/>
          </a:bodyPr>
          <a:lstStyle/>
          <a:p>
            <a:pPr algn="ctr"/>
            <a:r>
              <a:rPr lang="en-US" b="1" dirty="0"/>
              <a:t>On 7/13/2021</a:t>
            </a:r>
          </a:p>
        </p:txBody>
      </p:sp>
      <p:sp>
        <p:nvSpPr>
          <p:cNvPr id="8" name="TextBox 7">
            <a:extLst>
              <a:ext uri="{FF2B5EF4-FFF2-40B4-BE49-F238E27FC236}">
                <a16:creationId xmlns:a16="http://schemas.microsoft.com/office/drawing/2014/main" id="{D3502CE4-CE47-4546-B8A9-7FF2B25F7F75}"/>
              </a:ext>
            </a:extLst>
          </p:cNvPr>
          <p:cNvSpPr txBox="1"/>
          <p:nvPr/>
        </p:nvSpPr>
        <p:spPr>
          <a:xfrm>
            <a:off x="3409949" y="4573327"/>
            <a:ext cx="2217420" cy="369332"/>
          </a:xfrm>
          <a:prstGeom prst="rect">
            <a:avLst/>
          </a:prstGeom>
          <a:noFill/>
        </p:spPr>
        <p:txBody>
          <a:bodyPr wrap="square" rtlCol="0">
            <a:spAutoFit/>
          </a:bodyPr>
          <a:lstStyle/>
          <a:p>
            <a:pPr algn="ctr"/>
            <a:r>
              <a:rPr lang="en-US" b="1" dirty="0"/>
              <a:t>Thru 9/13/2021</a:t>
            </a:r>
          </a:p>
        </p:txBody>
      </p:sp>
      <p:sp>
        <p:nvSpPr>
          <p:cNvPr id="9" name="TextBox 8">
            <a:extLst>
              <a:ext uri="{FF2B5EF4-FFF2-40B4-BE49-F238E27FC236}">
                <a16:creationId xmlns:a16="http://schemas.microsoft.com/office/drawing/2014/main" id="{FD05ACAC-1167-A745-8A96-C05B383F54DC}"/>
              </a:ext>
            </a:extLst>
          </p:cNvPr>
          <p:cNvSpPr txBox="1"/>
          <p:nvPr/>
        </p:nvSpPr>
        <p:spPr>
          <a:xfrm>
            <a:off x="8561068" y="4573327"/>
            <a:ext cx="2217420" cy="369332"/>
          </a:xfrm>
          <a:prstGeom prst="rect">
            <a:avLst/>
          </a:prstGeom>
          <a:noFill/>
        </p:spPr>
        <p:txBody>
          <a:bodyPr wrap="square" rtlCol="0">
            <a:spAutoFit/>
          </a:bodyPr>
          <a:lstStyle/>
          <a:p>
            <a:pPr algn="ctr"/>
            <a:r>
              <a:rPr lang="en-US" b="1" dirty="0"/>
              <a:t>Nov. 2021</a:t>
            </a:r>
          </a:p>
        </p:txBody>
      </p:sp>
    </p:spTree>
    <p:extLst>
      <p:ext uri="{BB962C8B-B14F-4D97-AF65-F5344CB8AC3E}">
        <p14:creationId xmlns:p14="http://schemas.microsoft.com/office/powerpoint/2010/main" val="3065183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C897-C9AC-4144-ABFC-3F5E6A4791D6}"/>
              </a:ext>
            </a:extLst>
          </p:cNvPr>
          <p:cNvSpPr>
            <a:spLocks noGrp="1"/>
          </p:cNvSpPr>
          <p:nvPr>
            <p:ph type="title"/>
          </p:nvPr>
        </p:nvSpPr>
        <p:spPr/>
        <p:txBody>
          <a:bodyPr/>
          <a:lstStyle/>
          <a:p>
            <a:r>
              <a:rPr lang="en-US" dirty="0"/>
              <a:t>MVP Changes for PY 2022</a:t>
            </a:r>
          </a:p>
        </p:txBody>
      </p:sp>
      <p:sp>
        <p:nvSpPr>
          <p:cNvPr id="3" name="Content Placeholder 2">
            <a:extLst>
              <a:ext uri="{FF2B5EF4-FFF2-40B4-BE49-F238E27FC236}">
                <a16:creationId xmlns:a16="http://schemas.microsoft.com/office/drawing/2014/main" id="{46AD7561-9063-EE4F-A8BE-95267D4CA999}"/>
              </a:ext>
            </a:extLst>
          </p:cNvPr>
          <p:cNvSpPr>
            <a:spLocks noGrp="1"/>
          </p:cNvSpPr>
          <p:nvPr>
            <p:ph idx="1"/>
          </p:nvPr>
        </p:nvSpPr>
        <p:spPr>
          <a:xfrm>
            <a:off x="518678" y="1671924"/>
            <a:ext cx="10312232" cy="4505039"/>
          </a:xfrm>
        </p:spPr>
        <p:txBody>
          <a:bodyPr>
            <a:noAutofit/>
          </a:bodyPr>
          <a:lstStyle/>
          <a:p>
            <a:pPr>
              <a:lnSpc>
                <a:spcPct val="120000"/>
              </a:lnSpc>
              <a:spcBef>
                <a:spcPts val="0"/>
              </a:spcBef>
            </a:pPr>
            <a:r>
              <a:rPr lang="en-US" sz="2200" dirty="0"/>
              <a:t>Allow the inclusion of outcomes-based administrative claims measures within the quality component of an MVP</a:t>
            </a:r>
          </a:p>
          <a:p>
            <a:pPr>
              <a:lnSpc>
                <a:spcPct val="120000"/>
              </a:lnSpc>
              <a:spcBef>
                <a:spcPts val="0"/>
              </a:spcBef>
            </a:pPr>
            <a:r>
              <a:rPr lang="en-US" sz="2200" dirty="0"/>
              <a:t>To be included in an MVP, a qualified clinical data registry (QCDR) measure must be fully tested at the clinician level</a:t>
            </a:r>
          </a:p>
          <a:p>
            <a:pPr>
              <a:lnSpc>
                <a:spcPct val="120000"/>
              </a:lnSpc>
              <a:spcBef>
                <a:spcPts val="0"/>
              </a:spcBef>
            </a:pPr>
            <a:r>
              <a:rPr lang="en-US" sz="2200" dirty="0"/>
              <a:t>In order to determine whether a QCDR measure may be finalized within an MVP, we </a:t>
            </a:r>
            <a:r>
              <a:rPr lang="en-US" sz="2200" baseline="30000" dirty="0"/>
              <a:t>• </a:t>
            </a:r>
            <a:r>
              <a:rPr lang="en-US" sz="2200" dirty="0"/>
              <a:t>will need to receive QCDR measure testing data for review by the end of the self-nomination period, that is no later than September 1 of the year prior to the applicable performance period. </a:t>
            </a:r>
          </a:p>
          <a:p>
            <a:pPr marL="0" indent="0">
              <a:lnSpc>
                <a:spcPct val="120000"/>
              </a:lnSpc>
              <a:spcBef>
                <a:spcPts val="0"/>
              </a:spcBef>
              <a:buNone/>
            </a:pPr>
            <a:endParaRPr lang="en-US" sz="2200" b="1" dirty="0"/>
          </a:p>
          <a:p>
            <a:pPr marL="0" indent="0">
              <a:lnSpc>
                <a:spcPct val="120000"/>
              </a:lnSpc>
              <a:spcBef>
                <a:spcPts val="0"/>
              </a:spcBef>
              <a:buNone/>
            </a:pPr>
            <a:r>
              <a:rPr lang="en-US" sz="2200" b="1" dirty="0"/>
              <a:t>CMS will begin transitioning to MVPs in the 2023 MIPS performance year </a:t>
            </a:r>
          </a:p>
          <a:p>
            <a:pPr marL="0" indent="0">
              <a:lnSpc>
                <a:spcPct val="120000"/>
              </a:lnSpc>
              <a:spcBef>
                <a:spcPts val="0"/>
              </a:spcBef>
              <a:buNone/>
            </a:pPr>
            <a:endParaRPr lang="en-US" sz="2200" dirty="0"/>
          </a:p>
        </p:txBody>
      </p:sp>
      <p:sp>
        <p:nvSpPr>
          <p:cNvPr id="5" name="Slide Number Placeholder 4">
            <a:extLst>
              <a:ext uri="{FF2B5EF4-FFF2-40B4-BE49-F238E27FC236}">
                <a16:creationId xmlns:a16="http://schemas.microsoft.com/office/drawing/2014/main" id="{E607283D-C6CB-C047-8079-90409A7A547A}"/>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40</a:t>
            </a:fld>
            <a:endParaRPr lang="en-US" altLang="en-US" dirty="0"/>
          </a:p>
        </p:txBody>
      </p:sp>
    </p:spTree>
    <p:extLst>
      <p:ext uri="{BB962C8B-B14F-4D97-AF65-F5344CB8AC3E}">
        <p14:creationId xmlns:p14="http://schemas.microsoft.com/office/powerpoint/2010/main" val="3215877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6850-C703-FC43-A6C3-B6B75B297525}"/>
              </a:ext>
            </a:extLst>
          </p:cNvPr>
          <p:cNvSpPr>
            <a:spLocks noGrp="1"/>
          </p:cNvSpPr>
          <p:nvPr>
            <p:ph type="title"/>
          </p:nvPr>
        </p:nvSpPr>
        <p:spPr>
          <a:xfrm>
            <a:off x="518678" y="346361"/>
            <a:ext cx="10515600" cy="1325563"/>
          </a:xfrm>
        </p:spPr>
        <p:txBody>
          <a:bodyPr/>
          <a:lstStyle/>
          <a:p>
            <a:r>
              <a:rPr lang="en-US" dirty="0"/>
              <a:t>The Future of MVPs</a:t>
            </a:r>
          </a:p>
        </p:txBody>
      </p:sp>
      <p:sp>
        <p:nvSpPr>
          <p:cNvPr id="3" name="Content Placeholder 2">
            <a:extLst>
              <a:ext uri="{FF2B5EF4-FFF2-40B4-BE49-F238E27FC236}">
                <a16:creationId xmlns:a16="http://schemas.microsoft.com/office/drawing/2014/main" id="{CBE7B875-8CEA-C748-92CA-6D9D1A27F622}"/>
              </a:ext>
            </a:extLst>
          </p:cNvPr>
          <p:cNvSpPr>
            <a:spLocks noGrp="1"/>
          </p:cNvSpPr>
          <p:nvPr>
            <p:ph idx="1"/>
          </p:nvPr>
        </p:nvSpPr>
        <p:spPr>
          <a:xfrm>
            <a:off x="518678" y="1671924"/>
            <a:ext cx="9539722" cy="4505039"/>
          </a:xfrm>
        </p:spPr>
        <p:txBody>
          <a:bodyPr>
            <a:normAutofit fontScale="77500" lnSpcReduction="20000"/>
          </a:bodyPr>
          <a:lstStyle/>
          <a:p>
            <a:pPr>
              <a:lnSpc>
                <a:spcPct val="120000"/>
              </a:lnSpc>
              <a:spcBef>
                <a:spcPts val="600"/>
              </a:spcBef>
            </a:pPr>
            <a:r>
              <a:rPr lang="en-US" dirty="0"/>
              <a:t>For the 2023, 2024, and 2025 performance years, MVP Participants are identified as individual clinicians, single specialty groups, multispecialty groups, subgroups, and APM entities that are assessed on an MVP for all MIPS performance categories. Beginning in the 2026 performance year, multispecialty groups will be required to form subgroups in order to report MVPs. </a:t>
            </a:r>
          </a:p>
          <a:p>
            <a:pPr>
              <a:lnSpc>
                <a:spcPct val="120000"/>
              </a:lnSpc>
              <a:spcBef>
                <a:spcPts val="600"/>
              </a:spcBef>
            </a:pPr>
            <a:r>
              <a:rPr lang="en-US" dirty="0"/>
              <a:t>To report an MVP, an MVP Participant and subgroup must register for the MVP between April 1 and November 30 of the performance year </a:t>
            </a:r>
          </a:p>
          <a:p>
            <a:pPr>
              <a:lnSpc>
                <a:spcPct val="120000"/>
              </a:lnSpc>
              <a:spcBef>
                <a:spcPts val="600"/>
              </a:spcBef>
            </a:pPr>
            <a:r>
              <a:rPr lang="en-US" dirty="0"/>
              <a:t>To report the Consumer Assessment of Healthcare Providers and Systems (CAHPS) for MIPS Survey associated with an MVP, a group, subgroup, or APM Entity must complete their MVP registration by June 30 of the performance year to align with the CAHPS for MIPS Survey registration deadline. </a:t>
            </a:r>
          </a:p>
        </p:txBody>
      </p:sp>
      <p:sp>
        <p:nvSpPr>
          <p:cNvPr id="5" name="Slide Number Placeholder 4">
            <a:extLst>
              <a:ext uri="{FF2B5EF4-FFF2-40B4-BE49-F238E27FC236}">
                <a16:creationId xmlns:a16="http://schemas.microsoft.com/office/drawing/2014/main" id="{5704EECA-C5ED-4547-BFBB-EC2E8292F617}"/>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41</a:t>
            </a:fld>
            <a:endParaRPr lang="en-US" altLang="en-US" dirty="0"/>
          </a:p>
        </p:txBody>
      </p:sp>
    </p:spTree>
    <p:extLst>
      <p:ext uri="{BB962C8B-B14F-4D97-AF65-F5344CB8AC3E}">
        <p14:creationId xmlns:p14="http://schemas.microsoft.com/office/powerpoint/2010/main" val="2074193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0D71-7CBE-F646-9CC1-3AC415396CDF}"/>
              </a:ext>
            </a:extLst>
          </p:cNvPr>
          <p:cNvSpPr>
            <a:spLocks noGrp="1"/>
          </p:cNvSpPr>
          <p:nvPr>
            <p:ph type="title"/>
          </p:nvPr>
        </p:nvSpPr>
        <p:spPr>
          <a:xfrm>
            <a:off x="169985" y="136525"/>
            <a:ext cx="10515600" cy="1325563"/>
          </a:xfrm>
        </p:spPr>
        <p:txBody>
          <a:bodyPr/>
          <a:lstStyle/>
          <a:p>
            <a:r>
              <a:rPr lang="en-US" dirty="0"/>
              <a:t>MVP Registration Instructions</a:t>
            </a:r>
          </a:p>
        </p:txBody>
      </p:sp>
      <p:sp>
        <p:nvSpPr>
          <p:cNvPr id="5" name="Slide Number Placeholder 4">
            <a:extLst>
              <a:ext uri="{FF2B5EF4-FFF2-40B4-BE49-F238E27FC236}">
                <a16:creationId xmlns:a16="http://schemas.microsoft.com/office/drawing/2014/main" id="{5364FD9A-1B4B-B047-80D2-3ED490107B27}"/>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42</a:t>
            </a:fld>
            <a:endParaRPr lang="en-US" altLang="en-US" dirty="0"/>
          </a:p>
        </p:txBody>
      </p:sp>
      <p:pic>
        <p:nvPicPr>
          <p:cNvPr id="8" name="Picture 7">
            <a:extLst>
              <a:ext uri="{FF2B5EF4-FFF2-40B4-BE49-F238E27FC236}">
                <a16:creationId xmlns:a16="http://schemas.microsoft.com/office/drawing/2014/main" id="{742712F6-F0A2-024E-A2BB-DFF4C8DD21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2927" y="1252391"/>
            <a:ext cx="7386145" cy="5103959"/>
          </a:xfrm>
          <a:prstGeom prst="rect">
            <a:avLst/>
          </a:prstGeom>
        </p:spPr>
      </p:pic>
    </p:spTree>
    <p:extLst>
      <p:ext uri="{BB962C8B-B14F-4D97-AF65-F5344CB8AC3E}">
        <p14:creationId xmlns:p14="http://schemas.microsoft.com/office/powerpoint/2010/main" val="3670238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F8A-5068-3544-9954-84B0B666BF3A}"/>
              </a:ext>
            </a:extLst>
          </p:cNvPr>
          <p:cNvSpPr>
            <a:spLocks noGrp="1"/>
          </p:cNvSpPr>
          <p:nvPr>
            <p:ph type="title"/>
          </p:nvPr>
        </p:nvSpPr>
        <p:spPr>
          <a:xfrm>
            <a:off x="157655" y="136525"/>
            <a:ext cx="10515600" cy="1325563"/>
          </a:xfrm>
        </p:spPr>
        <p:txBody>
          <a:bodyPr anchor="ctr"/>
          <a:lstStyle/>
          <a:p>
            <a:r>
              <a:rPr lang="en-US" dirty="0"/>
              <a:t>MVP Reporting Requirement</a:t>
            </a:r>
          </a:p>
        </p:txBody>
      </p:sp>
      <p:sp>
        <p:nvSpPr>
          <p:cNvPr id="5" name="Slide Number Placeholder 4">
            <a:extLst>
              <a:ext uri="{FF2B5EF4-FFF2-40B4-BE49-F238E27FC236}">
                <a16:creationId xmlns:a16="http://schemas.microsoft.com/office/drawing/2014/main" id="{C75F7310-6766-A64A-86AF-E69D8C81E5B6}"/>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43</a:t>
            </a:fld>
            <a:endParaRPr lang="en-US" altLang="en-US" dirty="0"/>
          </a:p>
        </p:txBody>
      </p:sp>
      <p:pic>
        <p:nvPicPr>
          <p:cNvPr id="6" name="Picture 5">
            <a:extLst>
              <a:ext uri="{FF2B5EF4-FFF2-40B4-BE49-F238E27FC236}">
                <a16:creationId xmlns:a16="http://schemas.microsoft.com/office/drawing/2014/main" id="{FEC521B6-CD0C-EA40-BF39-8203DDAF94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55"/>
          <a:stretch/>
        </p:blipFill>
        <p:spPr>
          <a:xfrm>
            <a:off x="2921000" y="1165384"/>
            <a:ext cx="6350000" cy="5487670"/>
          </a:xfrm>
          <a:prstGeom prst="rect">
            <a:avLst/>
          </a:prstGeom>
        </p:spPr>
      </p:pic>
    </p:spTree>
    <p:extLst>
      <p:ext uri="{BB962C8B-B14F-4D97-AF65-F5344CB8AC3E}">
        <p14:creationId xmlns:p14="http://schemas.microsoft.com/office/powerpoint/2010/main" val="587191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A485-601A-2941-A128-8026D0CEFBA8}"/>
              </a:ext>
            </a:extLst>
          </p:cNvPr>
          <p:cNvSpPr>
            <a:spLocks noGrp="1"/>
          </p:cNvSpPr>
          <p:nvPr>
            <p:ph type="title"/>
          </p:nvPr>
        </p:nvSpPr>
        <p:spPr>
          <a:xfrm>
            <a:off x="157655" y="136525"/>
            <a:ext cx="10515600" cy="1325563"/>
          </a:xfrm>
        </p:spPr>
        <p:txBody>
          <a:bodyPr anchor="ctr"/>
          <a:lstStyle/>
          <a:p>
            <a:r>
              <a:rPr lang="en-US" dirty="0"/>
              <a:t>MVP Timeline</a:t>
            </a:r>
          </a:p>
        </p:txBody>
      </p:sp>
      <p:sp>
        <p:nvSpPr>
          <p:cNvPr id="5" name="Slide Number Placeholder 4">
            <a:extLst>
              <a:ext uri="{FF2B5EF4-FFF2-40B4-BE49-F238E27FC236}">
                <a16:creationId xmlns:a16="http://schemas.microsoft.com/office/drawing/2014/main" id="{95591A29-9617-C942-A3C6-0AAB3E103E3B}"/>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44</a:t>
            </a:fld>
            <a:endParaRPr lang="en-US" altLang="en-US" dirty="0"/>
          </a:p>
        </p:txBody>
      </p:sp>
      <p:pic>
        <p:nvPicPr>
          <p:cNvPr id="6" name="Picture 5">
            <a:extLst>
              <a:ext uri="{FF2B5EF4-FFF2-40B4-BE49-F238E27FC236}">
                <a16:creationId xmlns:a16="http://schemas.microsoft.com/office/drawing/2014/main" id="{E3B7716D-60DB-0648-B93A-FB824B399E51}"/>
              </a:ext>
            </a:extLst>
          </p:cNvPr>
          <p:cNvPicPr>
            <a:picLocks noChangeAspect="1"/>
          </p:cNvPicPr>
          <p:nvPr/>
        </p:nvPicPr>
        <p:blipFill>
          <a:blip r:embed="rId3"/>
          <a:stretch>
            <a:fillRect/>
          </a:stretch>
        </p:blipFill>
        <p:spPr>
          <a:xfrm>
            <a:off x="2901950" y="1385933"/>
            <a:ext cx="6388100" cy="4953000"/>
          </a:xfrm>
          <a:prstGeom prst="rect">
            <a:avLst/>
          </a:prstGeom>
        </p:spPr>
      </p:pic>
    </p:spTree>
    <p:extLst>
      <p:ext uri="{BB962C8B-B14F-4D97-AF65-F5344CB8AC3E}">
        <p14:creationId xmlns:p14="http://schemas.microsoft.com/office/powerpoint/2010/main" val="448313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4A75-7076-874F-8964-A75EA43F24DA}"/>
              </a:ext>
            </a:extLst>
          </p:cNvPr>
          <p:cNvSpPr>
            <a:spLocks noGrp="1"/>
          </p:cNvSpPr>
          <p:nvPr>
            <p:ph type="title"/>
          </p:nvPr>
        </p:nvSpPr>
        <p:spPr/>
        <p:txBody>
          <a:bodyPr/>
          <a:lstStyle/>
          <a:p>
            <a:r>
              <a:rPr lang="en-US" dirty="0"/>
              <a:t>STARK Law Changes</a:t>
            </a:r>
          </a:p>
        </p:txBody>
      </p:sp>
      <p:sp>
        <p:nvSpPr>
          <p:cNvPr id="3" name="Content Placeholder 2">
            <a:extLst>
              <a:ext uri="{FF2B5EF4-FFF2-40B4-BE49-F238E27FC236}">
                <a16:creationId xmlns:a16="http://schemas.microsoft.com/office/drawing/2014/main" id="{78830312-43E9-164E-8031-4D2FF0B6EFC1}"/>
              </a:ext>
            </a:extLst>
          </p:cNvPr>
          <p:cNvSpPr>
            <a:spLocks noGrp="1"/>
          </p:cNvSpPr>
          <p:nvPr>
            <p:ph idx="1"/>
          </p:nvPr>
        </p:nvSpPr>
        <p:spPr>
          <a:xfrm>
            <a:off x="518677" y="1671924"/>
            <a:ext cx="11556091" cy="4505039"/>
          </a:xfrm>
        </p:spPr>
        <p:txBody>
          <a:bodyPr>
            <a:noAutofit/>
          </a:bodyPr>
          <a:lstStyle/>
          <a:p>
            <a:r>
              <a:rPr lang="en-US" dirty="0"/>
              <a:t>Value-based exception: permits physicians and other healthcare providers to design and enter into value-based arrangements without fear that legitimate activities to coordinate and improve the quality of care for patients and lower costs would violate the Stark Law. </a:t>
            </a:r>
          </a:p>
          <a:p>
            <a:pPr lvl="1"/>
            <a:r>
              <a:rPr lang="en-US" sz="2400" dirty="0"/>
              <a:t>The exceptions apply regardless of whether the arrangement relates to care furnished to people with Medicare or other patients.</a:t>
            </a:r>
          </a:p>
          <a:p>
            <a:r>
              <a:rPr lang="en-US" dirty="0"/>
              <a:t>These finalized exceptions provide new flexibility for certain arrangements, such as donations of cybersecurity technology that safeguard the integrity of the healthcare ecosystem, regardless of whether the parties operate in a fee-for-service or value-based payment system.</a:t>
            </a:r>
          </a:p>
        </p:txBody>
      </p:sp>
      <p:sp>
        <p:nvSpPr>
          <p:cNvPr id="5" name="Slide Number Placeholder 4">
            <a:extLst>
              <a:ext uri="{FF2B5EF4-FFF2-40B4-BE49-F238E27FC236}">
                <a16:creationId xmlns:a16="http://schemas.microsoft.com/office/drawing/2014/main" id="{4581A0E0-C41C-7D46-BB2D-C0FB380B49AA}"/>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45</a:t>
            </a:fld>
            <a:endParaRPr lang="en-US" altLang="en-US" dirty="0"/>
          </a:p>
        </p:txBody>
      </p:sp>
    </p:spTree>
    <p:extLst>
      <p:ext uri="{BB962C8B-B14F-4D97-AF65-F5344CB8AC3E}">
        <p14:creationId xmlns:p14="http://schemas.microsoft.com/office/powerpoint/2010/main" val="572299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B3E1-6EE4-7841-BDFA-E20C27685975}"/>
              </a:ext>
            </a:extLst>
          </p:cNvPr>
          <p:cNvSpPr>
            <a:spLocks noGrp="1"/>
          </p:cNvSpPr>
          <p:nvPr>
            <p:ph type="title"/>
          </p:nvPr>
        </p:nvSpPr>
        <p:spPr/>
        <p:txBody>
          <a:bodyPr/>
          <a:lstStyle/>
          <a:p>
            <a:r>
              <a:rPr lang="en-US" dirty="0"/>
              <a:t>Provider Enrollment Changes</a:t>
            </a:r>
          </a:p>
        </p:txBody>
      </p:sp>
      <p:sp>
        <p:nvSpPr>
          <p:cNvPr id="3" name="Content Placeholder 2">
            <a:extLst>
              <a:ext uri="{FF2B5EF4-FFF2-40B4-BE49-F238E27FC236}">
                <a16:creationId xmlns:a16="http://schemas.microsoft.com/office/drawing/2014/main" id="{F106C77F-EF0C-B145-AB32-9EC495BC2D19}"/>
              </a:ext>
            </a:extLst>
          </p:cNvPr>
          <p:cNvSpPr>
            <a:spLocks noGrp="1"/>
          </p:cNvSpPr>
          <p:nvPr>
            <p:ph idx="1"/>
          </p:nvPr>
        </p:nvSpPr>
        <p:spPr>
          <a:xfrm>
            <a:off x="518678" y="1671924"/>
            <a:ext cx="11087168" cy="4505039"/>
          </a:xfrm>
        </p:spPr>
        <p:txBody>
          <a:bodyPr>
            <a:normAutofit fontScale="92500"/>
          </a:bodyPr>
          <a:lstStyle/>
          <a:p>
            <a:r>
              <a:rPr lang="en-US" dirty="0"/>
              <a:t>Exempts independent diagnostic testing facilities (IDTF) that only perform services that do not require direct or in-person beneficiary interaction, treatment, or testing from several IDTF supplier standards</a:t>
            </a:r>
          </a:p>
          <a:p>
            <a:r>
              <a:rPr lang="en-US" dirty="0"/>
              <a:t>Expands CMS’ authority to deny or revoke a provider’s or supplier’s Medicare enrollment</a:t>
            </a:r>
          </a:p>
          <a:p>
            <a:pPr lvl="1"/>
            <a:r>
              <a:rPr lang="en-US" dirty="0"/>
              <a:t>CMS may revoke a provider’s enrollment if the provider, supplier, or owner, managing employee, medical director, supervising physician, or other healthcare personnel has been excluded from participating in the Medicare program by OIG. CMS expanded this authority to deny enrollment to include administrative or management personnel including billing specialists, accountants, or human resources specialists as well</a:t>
            </a:r>
          </a:p>
          <a:p>
            <a:r>
              <a:rPr lang="en-US" dirty="0"/>
              <a:t>Establishes specific rebuttal procedures in regulation for providers and suppliers whose Medicare billing privileges have been deactivated</a:t>
            </a:r>
          </a:p>
          <a:p>
            <a:endParaRPr lang="en-US" dirty="0"/>
          </a:p>
        </p:txBody>
      </p:sp>
      <p:sp>
        <p:nvSpPr>
          <p:cNvPr id="5" name="Slide Number Placeholder 4">
            <a:extLst>
              <a:ext uri="{FF2B5EF4-FFF2-40B4-BE49-F238E27FC236}">
                <a16:creationId xmlns:a16="http://schemas.microsoft.com/office/drawing/2014/main" id="{669AEFED-ED9A-814A-B779-367CD3CB6FA4}"/>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46</a:t>
            </a:fld>
            <a:endParaRPr lang="en-US" altLang="en-US" dirty="0"/>
          </a:p>
        </p:txBody>
      </p:sp>
    </p:spTree>
    <p:extLst>
      <p:ext uri="{BB962C8B-B14F-4D97-AF65-F5344CB8AC3E}">
        <p14:creationId xmlns:p14="http://schemas.microsoft.com/office/powerpoint/2010/main" val="2921711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9055-2D44-274E-88C6-2C6EB76F41BA}"/>
              </a:ext>
            </a:extLst>
          </p:cNvPr>
          <p:cNvSpPr>
            <a:spLocks noGrp="1"/>
          </p:cNvSpPr>
          <p:nvPr>
            <p:ph type="title"/>
          </p:nvPr>
        </p:nvSpPr>
        <p:spPr>
          <a:xfrm>
            <a:off x="518678" y="729290"/>
            <a:ext cx="8333222" cy="1147969"/>
          </a:xfrm>
        </p:spPr>
        <p:txBody>
          <a:bodyPr>
            <a:normAutofit fontScale="90000"/>
          </a:bodyPr>
          <a:lstStyle/>
          <a:p>
            <a:r>
              <a:rPr lang="en-US" dirty="0"/>
              <a:t>Opioid Treatment Program (OTP) Changes</a:t>
            </a:r>
          </a:p>
        </p:txBody>
      </p:sp>
      <p:sp>
        <p:nvSpPr>
          <p:cNvPr id="3" name="Content Placeholder 2">
            <a:extLst>
              <a:ext uri="{FF2B5EF4-FFF2-40B4-BE49-F238E27FC236}">
                <a16:creationId xmlns:a16="http://schemas.microsoft.com/office/drawing/2014/main" id="{827C6CE2-7F39-6B4E-89C5-0BDAD6CF4522}"/>
              </a:ext>
            </a:extLst>
          </p:cNvPr>
          <p:cNvSpPr>
            <a:spLocks noGrp="1"/>
          </p:cNvSpPr>
          <p:nvPr>
            <p:ph idx="1"/>
          </p:nvPr>
        </p:nvSpPr>
        <p:spPr>
          <a:xfrm>
            <a:off x="518678" y="2352962"/>
            <a:ext cx="10911322" cy="3354156"/>
          </a:xfrm>
        </p:spPr>
        <p:txBody>
          <a:bodyPr>
            <a:normAutofit/>
          </a:bodyPr>
          <a:lstStyle/>
          <a:p>
            <a:r>
              <a:rPr lang="en-US" sz="2400" dirty="0"/>
              <a:t>CMS finalized a policy to allow OTPs to furnish counseling and therapy services via audio-only after the conclusion of the PHE provided all other requirements are met</a:t>
            </a:r>
          </a:p>
          <a:p>
            <a:r>
              <a:rPr lang="en-US" sz="2400" dirty="0"/>
              <a:t>This will require the use of a service-level modifier </a:t>
            </a:r>
          </a:p>
          <a:p>
            <a:r>
              <a:rPr lang="en-US" sz="2400" dirty="0"/>
              <a:t>CMS also finalized an interim final rule to maintain the payment amount for methadone at the CY 2021 rate throughout CY 2022</a:t>
            </a:r>
          </a:p>
        </p:txBody>
      </p:sp>
      <p:sp>
        <p:nvSpPr>
          <p:cNvPr id="5" name="Slide Number Placeholder 4">
            <a:extLst>
              <a:ext uri="{FF2B5EF4-FFF2-40B4-BE49-F238E27FC236}">
                <a16:creationId xmlns:a16="http://schemas.microsoft.com/office/drawing/2014/main" id="{23AED981-6E86-6049-82F0-0AE7ED5A00A7}"/>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47</a:t>
            </a:fld>
            <a:endParaRPr lang="en-US" altLang="en-US" dirty="0"/>
          </a:p>
        </p:txBody>
      </p:sp>
    </p:spTree>
    <p:extLst>
      <p:ext uri="{BB962C8B-B14F-4D97-AF65-F5344CB8AC3E}">
        <p14:creationId xmlns:p14="http://schemas.microsoft.com/office/powerpoint/2010/main" val="2493211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E9FE-A868-D54B-BF11-FB39DC1443C0}"/>
              </a:ext>
            </a:extLst>
          </p:cNvPr>
          <p:cNvSpPr>
            <a:spLocks noGrp="1"/>
          </p:cNvSpPr>
          <p:nvPr>
            <p:ph type="title"/>
          </p:nvPr>
        </p:nvSpPr>
        <p:spPr>
          <a:xfrm>
            <a:off x="267455" y="240629"/>
            <a:ext cx="11028553" cy="1477882"/>
          </a:xfrm>
        </p:spPr>
        <p:txBody>
          <a:bodyPr>
            <a:normAutofit/>
          </a:bodyPr>
          <a:lstStyle/>
          <a:p>
            <a:r>
              <a:rPr lang="en-US" sz="3600" dirty="0"/>
              <a:t>Electronic Prescribing for </a:t>
            </a:r>
            <a:br>
              <a:rPr lang="en-US" sz="3600" dirty="0"/>
            </a:br>
            <a:r>
              <a:rPr lang="en-US" sz="3600" dirty="0"/>
              <a:t>Controlled Substances (EPCS)</a:t>
            </a:r>
          </a:p>
        </p:txBody>
      </p:sp>
      <p:sp>
        <p:nvSpPr>
          <p:cNvPr id="3" name="Content Placeholder 2">
            <a:extLst>
              <a:ext uri="{FF2B5EF4-FFF2-40B4-BE49-F238E27FC236}">
                <a16:creationId xmlns:a16="http://schemas.microsoft.com/office/drawing/2014/main" id="{BBD098B8-796F-D940-B867-E0AD1E04DC10}"/>
              </a:ext>
            </a:extLst>
          </p:cNvPr>
          <p:cNvSpPr>
            <a:spLocks noGrp="1"/>
          </p:cNvSpPr>
          <p:nvPr>
            <p:ph idx="1"/>
          </p:nvPr>
        </p:nvSpPr>
        <p:spPr>
          <a:xfrm>
            <a:off x="518678" y="2081048"/>
            <a:ext cx="10835122" cy="4095915"/>
          </a:xfrm>
        </p:spPr>
        <p:txBody>
          <a:bodyPr>
            <a:normAutofit/>
          </a:bodyPr>
          <a:lstStyle/>
          <a:p>
            <a:r>
              <a:rPr lang="en-US" dirty="0"/>
              <a:t>Eff Jan 1, 2022, exceptions to the EPCS mandate will include:</a:t>
            </a:r>
          </a:p>
          <a:p>
            <a:pPr lvl="1"/>
            <a:r>
              <a:rPr lang="en-US" dirty="0"/>
              <a:t>When the pharmacy and prescriber are the same entity</a:t>
            </a:r>
          </a:p>
          <a:p>
            <a:pPr lvl="1"/>
            <a:r>
              <a:rPr lang="en-US" dirty="0"/>
              <a:t>When the prescriber issues &lt;100 controlled substance prescriptions for Part D drugs per calendar year </a:t>
            </a:r>
            <a:r>
              <a:rPr lang="en-US" u="sng" dirty="0"/>
              <a:t>and</a:t>
            </a:r>
            <a:endParaRPr lang="en-US" dirty="0"/>
          </a:p>
          <a:p>
            <a:pPr lvl="1"/>
            <a:r>
              <a:rPr lang="en-US" dirty="0"/>
              <a:t>The prescriber is in the geographic area of an emergency or disaster declared by a federal or state entity </a:t>
            </a:r>
            <a:r>
              <a:rPr lang="en-US" u="sng" dirty="0"/>
              <a:t>or</a:t>
            </a:r>
            <a:endParaRPr lang="en-US" dirty="0"/>
          </a:p>
          <a:p>
            <a:pPr lvl="1"/>
            <a:r>
              <a:rPr lang="en-US" dirty="0"/>
              <a:t>The prescriber was granted a CMS-approved waiver based on extraordinary circumstances</a:t>
            </a:r>
          </a:p>
          <a:p>
            <a:r>
              <a:rPr lang="en-US" dirty="0"/>
              <a:t>Additionally, the enforcement date for EPCS compliance actions has been delayed to 1/1/2023 (1/1/2025 for long-term care facilities)</a:t>
            </a:r>
          </a:p>
        </p:txBody>
      </p:sp>
      <p:sp>
        <p:nvSpPr>
          <p:cNvPr id="5" name="Slide Number Placeholder 4">
            <a:extLst>
              <a:ext uri="{FF2B5EF4-FFF2-40B4-BE49-F238E27FC236}">
                <a16:creationId xmlns:a16="http://schemas.microsoft.com/office/drawing/2014/main" id="{BF72FE83-B383-2F4B-AE5C-B666B7CB9755}"/>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48</a:t>
            </a:fld>
            <a:endParaRPr lang="en-US" altLang="en-US" dirty="0"/>
          </a:p>
        </p:txBody>
      </p:sp>
    </p:spTree>
    <p:extLst>
      <p:ext uri="{BB962C8B-B14F-4D97-AF65-F5344CB8AC3E}">
        <p14:creationId xmlns:p14="http://schemas.microsoft.com/office/powerpoint/2010/main" val="1438842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tressed man at work">
            <a:extLst>
              <a:ext uri="{FF2B5EF4-FFF2-40B4-BE49-F238E27FC236}">
                <a16:creationId xmlns:a16="http://schemas.microsoft.com/office/drawing/2014/main" id="{9777F84F-3027-E547-97D2-A2A0F4068AF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prstGeom prst="rect">
            <a:avLst/>
          </a:prstGeom>
          <a:noFill/>
        </p:spPr>
      </p:pic>
      <p:sp>
        <p:nvSpPr>
          <p:cNvPr id="4" name="Title 3">
            <a:extLst>
              <a:ext uri="{FF2B5EF4-FFF2-40B4-BE49-F238E27FC236}">
                <a16:creationId xmlns:a16="http://schemas.microsoft.com/office/drawing/2014/main" id="{27738467-2A34-8B40-BA57-1B63265C6F7D}"/>
              </a:ext>
            </a:extLst>
          </p:cNvPr>
          <p:cNvSpPr>
            <a:spLocks noGrp="1"/>
          </p:cNvSpPr>
          <p:nvPr>
            <p:ph type="title"/>
          </p:nvPr>
        </p:nvSpPr>
        <p:spPr>
          <a:solidFill>
            <a:schemeClr val="tx2">
              <a:alpha val="90000"/>
            </a:schemeClr>
          </a:solidFill>
        </p:spPr>
        <p:txBody>
          <a:bodyPr anchor="ctr">
            <a:normAutofit/>
          </a:bodyPr>
          <a:lstStyle/>
          <a:p>
            <a:r>
              <a:rPr lang="en-US" dirty="0"/>
              <a:t>Surprise Billing</a:t>
            </a:r>
            <a:endParaRPr lang="en-US"/>
          </a:p>
        </p:txBody>
      </p:sp>
    </p:spTree>
    <p:extLst>
      <p:ext uri="{BB962C8B-B14F-4D97-AF65-F5344CB8AC3E}">
        <p14:creationId xmlns:p14="http://schemas.microsoft.com/office/powerpoint/2010/main" val="107589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aw books section in library">
            <a:extLst>
              <a:ext uri="{FF2B5EF4-FFF2-40B4-BE49-F238E27FC236}">
                <a16:creationId xmlns:a16="http://schemas.microsoft.com/office/drawing/2014/main" id="{CE812090-530E-32FB-1E2F-1D29C648972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433753" y="746485"/>
            <a:ext cx="10672293" cy="5771546"/>
          </a:xfrm>
          <a:noFill/>
        </p:spPr>
      </p:pic>
      <p:sp>
        <p:nvSpPr>
          <p:cNvPr id="6" name="Title 5">
            <a:extLst>
              <a:ext uri="{FF2B5EF4-FFF2-40B4-BE49-F238E27FC236}">
                <a16:creationId xmlns:a16="http://schemas.microsoft.com/office/drawing/2014/main" id="{91ACDD21-A5D2-1049-90B8-151FC56B0D39}"/>
              </a:ext>
            </a:extLst>
          </p:cNvPr>
          <p:cNvSpPr>
            <a:spLocks noGrp="1"/>
          </p:cNvSpPr>
          <p:nvPr>
            <p:ph type="title"/>
          </p:nvPr>
        </p:nvSpPr>
        <p:spPr>
          <a:xfrm>
            <a:off x="230274" y="276586"/>
            <a:ext cx="8333222" cy="939798"/>
          </a:xfrm>
        </p:spPr>
        <p:txBody>
          <a:bodyPr anchor="ctr">
            <a:normAutofit/>
          </a:bodyPr>
          <a:lstStyle/>
          <a:p>
            <a:r>
              <a:rPr lang="en-US"/>
              <a:t>CMS Physician Fee Schedule CY 2022</a:t>
            </a:r>
          </a:p>
        </p:txBody>
      </p:sp>
      <p:sp>
        <p:nvSpPr>
          <p:cNvPr id="5" name="Slide Number Placeholder 4" hidden="1">
            <a:extLst>
              <a:ext uri="{FF2B5EF4-FFF2-40B4-BE49-F238E27FC236}">
                <a16:creationId xmlns:a16="http://schemas.microsoft.com/office/drawing/2014/main" id="{0E0EC0A0-32AB-1548-912B-E1412F2DE6F8}"/>
              </a:ext>
            </a:extLst>
          </p:cNvPr>
          <p:cNvSpPr>
            <a:spLocks noGrp="1"/>
          </p:cNvSpPr>
          <p:nvPr>
            <p:ph type="sldNum" sz="quarter" idx="4294967295"/>
          </p:nvPr>
        </p:nvSpPr>
        <p:spPr>
          <a:xfrm>
            <a:off x="10058400" y="650557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39A7B5D1-0C38-46B5-AC35-C780B3193ACE}" type="slidenum">
              <a:rPr lang="en-US" altLang="en-US" smtClean="0"/>
              <a:pPr>
                <a:spcAft>
                  <a:spcPts val="600"/>
                </a:spcAft>
                <a:defRPr/>
              </a:pPr>
              <a:t>5</a:t>
            </a:fld>
            <a:endParaRPr lang="en-US" altLang="en-US"/>
          </a:p>
        </p:txBody>
      </p:sp>
    </p:spTree>
    <p:extLst>
      <p:ext uri="{BB962C8B-B14F-4D97-AF65-F5344CB8AC3E}">
        <p14:creationId xmlns:p14="http://schemas.microsoft.com/office/powerpoint/2010/main" val="3525110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F1E6-DC60-A746-9A09-64F649B2D8E9}"/>
              </a:ext>
            </a:extLst>
          </p:cNvPr>
          <p:cNvSpPr>
            <a:spLocks noGrp="1"/>
          </p:cNvSpPr>
          <p:nvPr>
            <p:ph type="title"/>
          </p:nvPr>
        </p:nvSpPr>
        <p:spPr>
          <a:xfrm>
            <a:off x="518678" y="379692"/>
            <a:ext cx="10515600" cy="1325563"/>
          </a:xfrm>
        </p:spPr>
        <p:txBody>
          <a:bodyPr/>
          <a:lstStyle/>
          <a:p>
            <a:r>
              <a:rPr lang="en-US" dirty="0"/>
              <a:t>What is the No Surprises Act</a:t>
            </a:r>
          </a:p>
        </p:txBody>
      </p:sp>
      <p:sp>
        <p:nvSpPr>
          <p:cNvPr id="3" name="Content Placeholder 2">
            <a:extLst>
              <a:ext uri="{FF2B5EF4-FFF2-40B4-BE49-F238E27FC236}">
                <a16:creationId xmlns:a16="http://schemas.microsoft.com/office/drawing/2014/main" id="{97C136A1-73CB-F142-A204-D17C88EA9247}"/>
              </a:ext>
            </a:extLst>
          </p:cNvPr>
          <p:cNvSpPr>
            <a:spLocks noGrp="1"/>
          </p:cNvSpPr>
          <p:nvPr>
            <p:ph idx="1"/>
          </p:nvPr>
        </p:nvSpPr>
        <p:spPr>
          <a:xfrm>
            <a:off x="518678" y="1671924"/>
            <a:ext cx="9161350" cy="4505039"/>
          </a:xfrm>
        </p:spPr>
        <p:txBody>
          <a:bodyPr/>
          <a:lstStyle/>
          <a:p>
            <a:pPr marL="0" indent="0">
              <a:buNone/>
            </a:pPr>
            <a:r>
              <a:rPr lang="en-US" dirty="0"/>
              <a:t>This new rule provides protections for patient which regulate the balance billing process and create new ways for patients to understand their financial responsibilities.</a:t>
            </a:r>
          </a:p>
          <a:p>
            <a:pPr marL="0" indent="0">
              <a:buNone/>
            </a:pPr>
            <a:endParaRPr lang="en-US" dirty="0"/>
          </a:p>
          <a:p>
            <a:pPr marL="0" indent="0">
              <a:buNone/>
            </a:pPr>
            <a:r>
              <a:rPr lang="en-US" dirty="0"/>
              <a:t>This act went into effect on </a:t>
            </a:r>
            <a:r>
              <a:rPr lang="en-US" dirty="0">
                <a:solidFill>
                  <a:srgbClr val="C00000"/>
                </a:solidFill>
              </a:rPr>
              <a:t>January 1, 2022</a:t>
            </a:r>
            <a:r>
              <a:rPr lang="en-US" dirty="0"/>
              <a:t>.</a:t>
            </a:r>
          </a:p>
        </p:txBody>
      </p:sp>
      <p:sp>
        <p:nvSpPr>
          <p:cNvPr id="5" name="Slide Number Placeholder 4">
            <a:extLst>
              <a:ext uri="{FF2B5EF4-FFF2-40B4-BE49-F238E27FC236}">
                <a16:creationId xmlns:a16="http://schemas.microsoft.com/office/drawing/2014/main" id="{A4F81078-97AF-4B4A-A09B-327D55FBC1D7}"/>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50</a:t>
            </a:fld>
            <a:endParaRPr lang="en-US" altLang="en-US" dirty="0"/>
          </a:p>
        </p:txBody>
      </p:sp>
      <p:sp>
        <p:nvSpPr>
          <p:cNvPr id="6" name="Content Placeholder 2">
            <a:extLst>
              <a:ext uri="{FF2B5EF4-FFF2-40B4-BE49-F238E27FC236}">
                <a16:creationId xmlns:a16="http://schemas.microsoft.com/office/drawing/2014/main" id="{2662AD53-7040-2643-8EB0-570A22FF2321}"/>
              </a:ext>
            </a:extLst>
          </p:cNvPr>
          <p:cNvSpPr txBox="1">
            <a:spLocks/>
          </p:cNvSpPr>
          <p:nvPr/>
        </p:nvSpPr>
        <p:spPr>
          <a:xfrm>
            <a:off x="518678" y="3924443"/>
            <a:ext cx="10835122" cy="189108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HHS defines surprise medical billing, or balance billing, as follows: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“When patients receive care from </a:t>
            </a:r>
            <a:r>
              <a:rPr lang="en-US" b="1" dirty="0">
                <a:solidFill>
                  <a:srgbClr val="0070C0"/>
                </a:solidFill>
              </a:rPr>
              <a:t>out-of-network providers or facilities and the service costs are not fully covered</a:t>
            </a:r>
            <a:r>
              <a:rPr lang="en-US" dirty="0"/>
              <a:t> by the patient’s insurance provider”</a:t>
            </a:r>
          </a:p>
        </p:txBody>
      </p:sp>
    </p:spTree>
    <p:extLst>
      <p:ext uri="{BB962C8B-B14F-4D97-AF65-F5344CB8AC3E}">
        <p14:creationId xmlns:p14="http://schemas.microsoft.com/office/powerpoint/2010/main" val="610916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C71A-4277-3347-931D-C4764DC2D79B}"/>
              </a:ext>
            </a:extLst>
          </p:cNvPr>
          <p:cNvSpPr>
            <a:spLocks noGrp="1"/>
          </p:cNvSpPr>
          <p:nvPr>
            <p:ph type="title"/>
          </p:nvPr>
        </p:nvSpPr>
        <p:spPr/>
        <p:txBody>
          <a:bodyPr/>
          <a:lstStyle/>
          <a:p>
            <a:r>
              <a:rPr lang="en-US" dirty="0"/>
              <a:t>Compliance Components</a:t>
            </a:r>
          </a:p>
        </p:txBody>
      </p:sp>
      <p:sp>
        <p:nvSpPr>
          <p:cNvPr id="5" name="Slide Number Placeholder 4">
            <a:extLst>
              <a:ext uri="{FF2B5EF4-FFF2-40B4-BE49-F238E27FC236}">
                <a16:creationId xmlns:a16="http://schemas.microsoft.com/office/drawing/2014/main" id="{D8D3A4FA-4548-D64D-8743-CDCE24291624}"/>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51</a:t>
            </a:fld>
            <a:endParaRPr lang="en-US" altLang="en-US" dirty="0"/>
          </a:p>
        </p:txBody>
      </p:sp>
      <p:pic>
        <p:nvPicPr>
          <p:cNvPr id="7" name="Graphic 6" descr="Door Open with solid fill">
            <a:extLst>
              <a:ext uri="{FF2B5EF4-FFF2-40B4-BE49-F238E27FC236}">
                <a16:creationId xmlns:a16="http://schemas.microsoft.com/office/drawing/2014/main" id="{8B124F0E-5A84-C344-AEE1-138C0CE42E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1800" y="1901996"/>
            <a:ext cx="914400" cy="914400"/>
          </a:xfrm>
          <a:prstGeom prst="rect">
            <a:avLst/>
          </a:prstGeom>
        </p:spPr>
      </p:pic>
      <p:pic>
        <p:nvPicPr>
          <p:cNvPr id="9" name="Graphic 8" descr="Gavel with solid fill">
            <a:extLst>
              <a:ext uri="{FF2B5EF4-FFF2-40B4-BE49-F238E27FC236}">
                <a16:creationId xmlns:a16="http://schemas.microsoft.com/office/drawing/2014/main" id="{43C8DF3D-4A18-8E4B-BCD3-00783837F5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3525" y="1901996"/>
            <a:ext cx="914400" cy="914400"/>
          </a:xfrm>
          <a:prstGeom prst="rect">
            <a:avLst/>
          </a:prstGeom>
        </p:spPr>
      </p:pic>
      <p:sp>
        <p:nvSpPr>
          <p:cNvPr id="10" name="TextBox 9">
            <a:extLst>
              <a:ext uri="{FF2B5EF4-FFF2-40B4-BE49-F238E27FC236}">
                <a16:creationId xmlns:a16="http://schemas.microsoft.com/office/drawing/2014/main" id="{C21A934F-21DA-254D-B625-EB5C09E9AE12}"/>
              </a:ext>
            </a:extLst>
          </p:cNvPr>
          <p:cNvSpPr txBox="1"/>
          <p:nvPr/>
        </p:nvSpPr>
        <p:spPr>
          <a:xfrm>
            <a:off x="31325" y="3111072"/>
            <a:ext cx="3658800" cy="369332"/>
          </a:xfrm>
          <a:prstGeom prst="rect">
            <a:avLst/>
          </a:prstGeom>
          <a:noFill/>
        </p:spPr>
        <p:txBody>
          <a:bodyPr wrap="square" rtlCol="0">
            <a:spAutoFit/>
          </a:bodyPr>
          <a:lstStyle/>
          <a:p>
            <a:pPr algn="ctr"/>
            <a:r>
              <a:rPr lang="en-US" b="1" dirty="0"/>
              <a:t>Billing Compliance</a:t>
            </a:r>
          </a:p>
        </p:txBody>
      </p:sp>
      <p:sp>
        <p:nvSpPr>
          <p:cNvPr id="11" name="TextBox 10">
            <a:extLst>
              <a:ext uri="{FF2B5EF4-FFF2-40B4-BE49-F238E27FC236}">
                <a16:creationId xmlns:a16="http://schemas.microsoft.com/office/drawing/2014/main" id="{F38E1E61-D78B-7F44-8330-44CD3F2E8DE0}"/>
              </a:ext>
            </a:extLst>
          </p:cNvPr>
          <p:cNvSpPr txBox="1"/>
          <p:nvPr/>
        </p:nvSpPr>
        <p:spPr>
          <a:xfrm>
            <a:off x="3859600" y="3111072"/>
            <a:ext cx="3658800" cy="369332"/>
          </a:xfrm>
          <a:prstGeom prst="rect">
            <a:avLst/>
          </a:prstGeom>
          <a:noFill/>
        </p:spPr>
        <p:txBody>
          <a:bodyPr wrap="square" rtlCol="0">
            <a:spAutoFit/>
          </a:bodyPr>
          <a:lstStyle/>
          <a:p>
            <a:pPr algn="ctr"/>
            <a:r>
              <a:rPr lang="en-US" b="1" dirty="0"/>
              <a:t>Price Transparency</a:t>
            </a:r>
          </a:p>
        </p:txBody>
      </p:sp>
      <p:sp>
        <p:nvSpPr>
          <p:cNvPr id="12" name="TextBox 11">
            <a:extLst>
              <a:ext uri="{FF2B5EF4-FFF2-40B4-BE49-F238E27FC236}">
                <a16:creationId xmlns:a16="http://schemas.microsoft.com/office/drawing/2014/main" id="{A63ED74B-2E87-0E40-B331-0CCE48B18816}"/>
              </a:ext>
            </a:extLst>
          </p:cNvPr>
          <p:cNvSpPr txBox="1"/>
          <p:nvPr/>
        </p:nvSpPr>
        <p:spPr>
          <a:xfrm>
            <a:off x="202602" y="3562262"/>
            <a:ext cx="3487524" cy="1477328"/>
          </a:xfrm>
          <a:prstGeom prst="rect">
            <a:avLst/>
          </a:prstGeom>
          <a:noFill/>
        </p:spPr>
        <p:txBody>
          <a:bodyPr wrap="square" rtlCol="0">
            <a:spAutoFit/>
          </a:bodyPr>
          <a:lstStyle/>
          <a:p>
            <a:pPr algn="ctr"/>
            <a:r>
              <a:rPr lang="en-US" dirty="0"/>
              <a:t>This section regulates the definition of a surprise bill, which facilities/provider types it applies to, and any services that are not included under this mandate</a:t>
            </a:r>
          </a:p>
        </p:txBody>
      </p:sp>
      <p:sp>
        <p:nvSpPr>
          <p:cNvPr id="13" name="TextBox 12">
            <a:extLst>
              <a:ext uri="{FF2B5EF4-FFF2-40B4-BE49-F238E27FC236}">
                <a16:creationId xmlns:a16="http://schemas.microsoft.com/office/drawing/2014/main" id="{50FBB652-B821-CF44-8639-03AF87C76142}"/>
              </a:ext>
            </a:extLst>
          </p:cNvPr>
          <p:cNvSpPr txBox="1"/>
          <p:nvPr/>
        </p:nvSpPr>
        <p:spPr>
          <a:xfrm>
            <a:off x="3859600" y="3562262"/>
            <a:ext cx="3658800" cy="1477328"/>
          </a:xfrm>
          <a:prstGeom prst="rect">
            <a:avLst/>
          </a:prstGeom>
          <a:noFill/>
        </p:spPr>
        <p:txBody>
          <a:bodyPr wrap="square" rtlCol="0">
            <a:spAutoFit/>
          </a:bodyPr>
          <a:lstStyle/>
          <a:p>
            <a:pPr algn="ctr"/>
            <a:r>
              <a:rPr lang="en-US" dirty="0"/>
              <a:t>This component defines the provider’s responsibility to provide cost information to the patient in advance, including alternative options available</a:t>
            </a:r>
          </a:p>
        </p:txBody>
      </p:sp>
      <p:pic>
        <p:nvPicPr>
          <p:cNvPr id="15" name="Graphic 14" descr="Shield Tick with solid fill">
            <a:extLst>
              <a:ext uri="{FF2B5EF4-FFF2-40B4-BE49-F238E27FC236}">
                <a16:creationId xmlns:a16="http://schemas.microsoft.com/office/drawing/2014/main" id="{EEB23D07-343F-6F44-8427-64596DC241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60074" y="1901996"/>
            <a:ext cx="914400" cy="914400"/>
          </a:xfrm>
          <a:prstGeom prst="rect">
            <a:avLst/>
          </a:prstGeom>
        </p:spPr>
      </p:pic>
      <p:sp>
        <p:nvSpPr>
          <p:cNvPr id="16" name="TextBox 15">
            <a:extLst>
              <a:ext uri="{FF2B5EF4-FFF2-40B4-BE49-F238E27FC236}">
                <a16:creationId xmlns:a16="http://schemas.microsoft.com/office/drawing/2014/main" id="{9E1290A8-913A-B944-A42F-EB46D0B2714A}"/>
              </a:ext>
            </a:extLst>
          </p:cNvPr>
          <p:cNvSpPr txBox="1"/>
          <p:nvPr/>
        </p:nvSpPr>
        <p:spPr>
          <a:xfrm>
            <a:off x="7734619" y="3562262"/>
            <a:ext cx="3565310" cy="1477328"/>
          </a:xfrm>
          <a:prstGeom prst="rect">
            <a:avLst/>
          </a:prstGeom>
          <a:noFill/>
        </p:spPr>
        <p:txBody>
          <a:bodyPr wrap="square" rtlCol="0">
            <a:spAutoFit/>
          </a:bodyPr>
          <a:lstStyle/>
          <a:p>
            <a:pPr algn="ctr"/>
            <a:r>
              <a:rPr lang="en-US" dirty="0"/>
              <a:t>Notably, if surprise medical bills (as defined by HHS) are issued to patients, the patient will be held harmless, and the facility may be at risk for violating this rule</a:t>
            </a:r>
          </a:p>
        </p:txBody>
      </p:sp>
      <p:sp>
        <p:nvSpPr>
          <p:cNvPr id="17" name="TextBox 16">
            <a:extLst>
              <a:ext uri="{FF2B5EF4-FFF2-40B4-BE49-F238E27FC236}">
                <a16:creationId xmlns:a16="http://schemas.microsoft.com/office/drawing/2014/main" id="{BD9D2B3C-A6CA-8242-B103-41D00F7AE26A}"/>
              </a:ext>
            </a:extLst>
          </p:cNvPr>
          <p:cNvSpPr txBox="1"/>
          <p:nvPr/>
        </p:nvSpPr>
        <p:spPr>
          <a:xfrm>
            <a:off x="7687874" y="3105444"/>
            <a:ext cx="3658800" cy="369332"/>
          </a:xfrm>
          <a:prstGeom prst="rect">
            <a:avLst/>
          </a:prstGeom>
          <a:noFill/>
        </p:spPr>
        <p:txBody>
          <a:bodyPr wrap="square" rtlCol="0">
            <a:spAutoFit/>
          </a:bodyPr>
          <a:lstStyle/>
          <a:p>
            <a:pPr algn="ctr"/>
            <a:r>
              <a:rPr lang="en-US" b="1" dirty="0"/>
              <a:t>Patient Protection</a:t>
            </a:r>
          </a:p>
        </p:txBody>
      </p:sp>
    </p:spTree>
    <p:extLst>
      <p:ext uri="{BB962C8B-B14F-4D97-AF65-F5344CB8AC3E}">
        <p14:creationId xmlns:p14="http://schemas.microsoft.com/office/powerpoint/2010/main" val="1379808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F32-A7AE-534E-9D53-C7A9165732E7}"/>
              </a:ext>
            </a:extLst>
          </p:cNvPr>
          <p:cNvSpPr>
            <a:spLocks noGrp="1"/>
          </p:cNvSpPr>
          <p:nvPr>
            <p:ph type="title"/>
          </p:nvPr>
        </p:nvSpPr>
        <p:spPr>
          <a:xfrm>
            <a:off x="609599" y="274638"/>
            <a:ext cx="10515600" cy="1325563"/>
          </a:xfrm>
        </p:spPr>
        <p:txBody>
          <a:bodyPr/>
          <a:lstStyle/>
          <a:p>
            <a:r>
              <a:rPr lang="en-US" dirty="0"/>
              <a:t>Billing Compliance</a:t>
            </a:r>
          </a:p>
        </p:txBody>
      </p:sp>
      <p:sp>
        <p:nvSpPr>
          <p:cNvPr id="3" name="Content Placeholder 2">
            <a:extLst>
              <a:ext uri="{FF2B5EF4-FFF2-40B4-BE49-F238E27FC236}">
                <a16:creationId xmlns:a16="http://schemas.microsoft.com/office/drawing/2014/main" id="{C12190DF-B1D0-3B44-A372-0D5D5832A7EA}"/>
              </a:ext>
            </a:extLst>
          </p:cNvPr>
          <p:cNvSpPr>
            <a:spLocks noGrp="1"/>
          </p:cNvSpPr>
          <p:nvPr>
            <p:ph idx="1"/>
          </p:nvPr>
        </p:nvSpPr>
        <p:spPr>
          <a:xfrm>
            <a:off x="609599" y="1600201"/>
            <a:ext cx="9306911" cy="4525963"/>
          </a:xfrm>
        </p:spPr>
        <p:txBody>
          <a:bodyPr>
            <a:normAutofit/>
          </a:bodyPr>
          <a:lstStyle/>
          <a:p>
            <a:pPr marL="0" indent="0">
              <a:buNone/>
            </a:pPr>
            <a:r>
              <a:rPr lang="en-US" dirty="0"/>
              <a:t>By law, out-of-network providers at in-network facilities are prohibited from balance billing patients. </a:t>
            </a:r>
          </a:p>
          <a:p>
            <a:pPr marL="0" indent="0">
              <a:buNone/>
            </a:pPr>
            <a:endParaRPr lang="en-US" dirty="0"/>
          </a:p>
          <a:p>
            <a:pPr marL="0" indent="0">
              <a:buNone/>
            </a:pPr>
            <a:r>
              <a:rPr lang="en-US" dirty="0"/>
              <a:t>Additionally, ancillary providers may </a:t>
            </a:r>
            <a:r>
              <a:rPr lang="en-US" u="sng" dirty="0"/>
              <a:t>not</a:t>
            </a:r>
            <a:r>
              <a:rPr lang="en-US" dirty="0"/>
              <a:t> balance bill. This definition of ancillary providers includes:</a:t>
            </a:r>
          </a:p>
          <a:p>
            <a:pPr marL="0" indent="0">
              <a:buNone/>
            </a:pPr>
            <a:endParaRPr lang="en-US" dirty="0"/>
          </a:p>
          <a:p>
            <a:pPr marL="0" indent="0">
              <a:buNone/>
            </a:pPr>
            <a:r>
              <a:rPr lang="en-US" dirty="0"/>
              <a:t>Physicians and non-physicians in emergency medicine, anesthesiology, pathology, radiology, laboratory, and neonatology service areas. It also includes items and services provided by assistant surgeons, hospitalists and intensivists.</a:t>
            </a:r>
          </a:p>
        </p:txBody>
      </p:sp>
      <p:sp>
        <p:nvSpPr>
          <p:cNvPr id="5" name="Slide Number Placeholder 4">
            <a:extLst>
              <a:ext uri="{FF2B5EF4-FFF2-40B4-BE49-F238E27FC236}">
                <a16:creationId xmlns:a16="http://schemas.microsoft.com/office/drawing/2014/main" id="{1F27060B-93A4-094B-A1FE-DB8D87A98B5B}"/>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52</a:t>
            </a:fld>
            <a:endParaRPr lang="en-US" altLang="en-US" dirty="0">
              <a:latin typeface="Calibri"/>
            </a:endParaRPr>
          </a:p>
        </p:txBody>
      </p:sp>
    </p:spTree>
    <p:extLst>
      <p:ext uri="{BB962C8B-B14F-4D97-AF65-F5344CB8AC3E}">
        <p14:creationId xmlns:p14="http://schemas.microsoft.com/office/powerpoint/2010/main" val="1205215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1F32-A7AE-534E-9D53-C7A9165732E7}"/>
              </a:ext>
            </a:extLst>
          </p:cNvPr>
          <p:cNvSpPr>
            <a:spLocks noGrp="1"/>
          </p:cNvSpPr>
          <p:nvPr>
            <p:ph type="title"/>
          </p:nvPr>
        </p:nvSpPr>
        <p:spPr/>
        <p:txBody>
          <a:bodyPr/>
          <a:lstStyle/>
          <a:p>
            <a:r>
              <a:rPr lang="en-US" dirty="0"/>
              <a:t>Billing Compliance</a:t>
            </a:r>
          </a:p>
        </p:txBody>
      </p:sp>
      <p:sp>
        <p:nvSpPr>
          <p:cNvPr id="3" name="Content Placeholder 2">
            <a:extLst>
              <a:ext uri="{FF2B5EF4-FFF2-40B4-BE49-F238E27FC236}">
                <a16:creationId xmlns:a16="http://schemas.microsoft.com/office/drawing/2014/main" id="{C12190DF-B1D0-3B44-A372-0D5D5832A7EA}"/>
              </a:ext>
            </a:extLst>
          </p:cNvPr>
          <p:cNvSpPr>
            <a:spLocks noGrp="1"/>
          </p:cNvSpPr>
          <p:nvPr>
            <p:ph idx="1"/>
          </p:nvPr>
        </p:nvSpPr>
        <p:spPr>
          <a:xfrm>
            <a:off x="518678" y="1671924"/>
            <a:ext cx="9240177" cy="4505039"/>
          </a:xfrm>
        </p:spPr>
        <p:txBody>
          <a:bodyPr>
            <a:normAutofit/>
          </a:bodyPr>
          <a:lstStyle/>
          <a:p>
            <a:pPr marL="0" indent="0">
              <a:buNone/>
            </a:pPr>
            <a:r>
              <a:rPr lang="en-US" dirty="0"/>
              <a:t>Non-ancillary OON providers at in-network facilities </a:t>
            </a:r>
            <a:r>
              <a:rPr lang="en-US" u="sng" dirty="0"/>
              <a:t>may</a:t>
            </a:r>
            <a:r>
              <a:rPr lang="en-US" dirty="0"/>
              <a:t> provide notice and consent of the intention to balance bill when certain conditions are met:</a:t>
            </a:r>
          </a:p>
          <a:p>
            <a:pPr marL="514350" indent="-514350">
              <a:buAutoNum type="arabicPeriod"/>
            </a:pPr>
            <a:r>
              <a:rPr lang="en-US" dirty="0"/>
              <a:t>The patient has been notified the care is out-of-network</a:t>
            </a:r>
          </a:p>
          <a:p>
            <a:pPr marL="514350" indent="-514350">
              <a:buAutoNum type="arabicPeriod"/>
            </a:pPr>
            <a:r>
              <a:rPr lang="en-US" dirty="0"/>
              <a:t>The patient has been given other in-network options at that facility</a:t>
            </a:r>
          </a:p>
          <a:p>
            <a:pPr marL="514350" indent="-514350">
              <a:buAutoNum type="arabicPeriod"/>
            </a:pPr>
            <a:r>
              <a:rPr lang="en-US" dirty="0"/>
              <a:t>The patient has received the estimated cost of care</a:t>
            </a:r>
          </a:p>
          <a:p>
            <a:pPr marL="514350" indent="-514350">
              <a:buAutoNum type="arabicPeriod"/>
            </a:pPr>
            <a:r>
              <a:rPr lang="en-US" dirty="0"/>
              <a:t>The patient has opted to continue with the OON provider</a:t>
            </a:r>
          </a:p>
        </p:txBody>
      </p:sp>
      <p:sp>
        <p:nvSpPr>
          <p:cNvPr id="5" name="Slide Number Placeholder 4">
            <a:extLst>
              <a:ext uri="{FF2B5EF4-FFF2-40B4-BE49-F238E27FC236}">
                <a16:creationId xmlns:a16="http://schemas.microsoft.com/office/drawing/2014/main" id="{1F27060B-93A4-094B-A1FE-DB8D87A98B5B}"/>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53</a:t>
            </a:fld>
            <a:endParaRPr lang="en-US" altLang="en-US" dirty="0">
              <a:latin typeface="Calibri"/>
            </a:endParaRPr>
          </a:p>
        </p:txBody>
      </p:sp>
    </p:spTree>
    <p:extLst>
      <p:ext uri="{BB962C8B-B14F-4D97-AF65-F5344CB8AC3E}">
        <p14:creationId xmlns:p14="http://schemas.microsoft.com/office/powerpoint/2010/main" val="2113643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E3EA-B6D8-9949-AF6C-15B1887F64C0}"/>
              </a:ext>
            </a:extLst>
          </p:cNvPr>
          <p:cNvSpPr>
            <a:spLocks noGrp="1"/>
          </p:cNvSpPr>
          <p:nvPr>
            <p:ph type="title"/>
          </p:nvPr>
        </p:nvSpPr>
        <p:spPr/>
        <p:txBody>
          <a:bodyPr/>
          <a:lstStyle/>
          <a:p>
            <a:r>
              <a:rPr lang="en-US" dirty="0"/>
              <a:t>Payment Disputes</a:t>
            </a:r>
          </a:p>
        </p:txBody>
      </p:sp>
      <p:sp>
        <p:nvSpPr>
          <p:cNvPr id="3" name="Content Placeholder 2">
            <a:extLst>
              <a:ext uri="{FF2B5EF4-FFF2-40B4-BE49-F238E27FC236}">
                <a16:creationId xmlns:a16="http://schemas.microsoft.com/office/drawing/2014/main" id="{4AAEFD5D-007E-1D4D-A7F3-540FF447A4D4}"/>
              </a:ext>
            </a:extLst>
          </p:cNvPr>
          <p:cNvSpPr>
            <a:spLocks noGrp="1"/>
          </p:cNvSpPr>
          <p:nvPr>
            <p:ph idx="1"/>
          </p:nvPr>
        </p:nvSpPr>
        <p:spPr>
          <a:xfrm>
            <a:off x="518678" y="1671924"/>
            <a:ext cx="9539722" cy="5049552"/>
          </a:xfrm>
        </p:spPr>
        <p:txBody>
          <a:bodyPr>
            <a:normAutofit fontScale="92500" lnSpcReduction="10000"/>
          </a:bodyPr>
          <a:lstStyle/>
          <a:p>
            <a:pPr marL="0" indent="0">
              <a:buNone/>
            </a:pPr>
            <a:r>
              <a:rPr lang="en-US" dirty="0"/>
              <a:t>For services that </a:t>
            </a:r>
            <a:r>
              <a:rPr lang="en-US" u="sng" dirty="0"/>
              <a:t>cannot </a:t>
            </a:r>
            <a:r>
              <a:rPr lang="en-US" dirty="0"/>
              <a:t>be balanced billed, final payment will be determined between the health plans and the providers. Disputes will be handled through their new “independent dispute resolution (IDR)” process if there isn’t a state law or an all-payer model (Maryland) to determine the payment amount directly.</a:t>
            </a:r>
          </a:p>
          <a:p>
            <a:r>
              <a:rPr lang="en-US" dirty="0"/>
              <a:t>State laws would preempt the federal IDR process in states where laws:</a:t>
            </a:r>
          </a:p>
          <a:p>
            <a:pPr lvl="1"/>
            <a:r>
              <a:rPr lang="en-US" dirty="0"/>
              <a:t>Include a method for determining total OON amount for a plan</a:t>
            </a:r>
          </a:p>
          <a:p>
            <a:pPr lvl="1"/>
            <a:r>
              <a:rPr lang="en-US" dirty="0"/>
              <a:t>Apply to the plan or issuer</a:t>
            </a:r>
          </a:p>
          <a:p>
            <a:pPr lvl="1"/>
            <a:r>
              <a:rPr lang="en-US" dirty="0"/>
              <a:t>Apply to the OON provider</a:t>
            </a:r>
          </a:p>
          <a:p>
            <a:pPr lvl="1"/>
            <a:r>
              <a:rPr lang="en-US" dirty="0"/>
              <a:t>Apply to the item or service</a:t>
            </a:r>
          </a:p>
          <a:p>
            <a:r>
              <a:rPr lang="en-US" dirty="0"/>
              <a:t>They must include:</a:t>
            </a:r>
          </a:p>
          <a:p>
            <a:pPr lvl="1"/>
            <a:r>
              <a:rPr lang="en-US" dirty="0"/>
              <a:t>How the OON payment rate and dispute process will be handled</a:t>
            </a:r>
          </a:p>
          <a:p>
            <a:pPr lvl="1"/>
            <a:r>
              <a:rPr lang="en-US" dirty="0"/>
              <a:t>How the recognized amount is calculated to determine patient cost-sharing</a:t>
            </a:r>
          </a:p>
        </p:txBody>
      </p:sp>
      <p:sp>
        <p:nvSpPr>
          <p:cNvPr id="5" name="Slide Number Placeholder 4">
            <a:extLst>
              <a:ext uri="{FF2B5EF4-FFF2-40B4-BE49-F238E27FC236}">
                <a16:creationId xmlns:a16="http://schemas.microsoft.com/office/drawing/2014/main" id="{6A16A74A-13F1-B247-966A-603628DBA550}"/>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54</a:t>
            </a:fld>
            <a:endParaRPr lang="en-US" altLang="en-US" dirty="0"/>
          </a:p>
        </p:txBody>
      </p:sp>
    </p:spTree>
    <p:extLst>
      <p:ext uri="{BB962C8B-B14F-4D97-AF65-F5344CB8AC3E}">
        <p14:creationId xmlns:p14="http://schemas.microsoft.com/office/powerpoint/2010/main" val="3437795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80D6-9957-0944-A410-9CA02FDDA5FB}"/>
              </a:ext>
            </a:extLst>
          </p:cNvPr>
          <p:cNvSpPr>
            <a:spLocks noGrp="1"/>
          </p:cNvSpPr>
          <p:nvPr>
            <p:ph type="title"/>
          </p:nvPr>
        </p:nvSpPr>
        <p:spPr/>
        <p:txBody>
          <a:bodyPr/>
          <a:lstStyle/>
          <a:p>
            <a:r>
              <a:rPr lang="en-US" dirty="0"/>
              <a:t>ERISA &amp; No Surprises Act</a:t>
            </a:r>
          </a:p>
        </p:txBody>
      </p:sp>
      <p:sp>
        <p:nvSpPr>
          <p:cNvPr id="3" name="Content Placeholder 2">
            <a:extLst>
              <a:ext uri="{FF2B5EF4-FFF2-40B4-BE49-F238E27FC236}">
                <a16:creationId xmlns:a16="http://schemas.microsoft.com/office/drawing/2014/main" id="{7FA4579A-BEA6-D549-BCD3-03447FA3E7C1}"/>
              </a:ext>
            </a:extLst>
          </p:cNvPr>
          <p:cNvSpPr>
            <a:spLocks noGrp="1"/>
          </p:cNvSpPr>
          <p:nvPr>
            <p:ph idx="1"/>
          </p:nvPr>
        </p:nvSpPr>
        <p:spPr>
          <a:xfrm>
            <a:off x="518678" y="1671924"/>
            <a:ext cx="9366301" cy="4505039"/>
          </a:xfrm>
        </p:spPr>
        <p:txBody>
          <a:bodyPr>
            <a:normAutofit/>
          </a:bodyPr>
          <a:lstStyle/>
          <a:p>
            <a:r>
              <a:rPr lang="en-US" dirty="0"/>
              <a:t>Self-Plans are not generally regulated by the state, and this did not change with the No Surprises Act</a:t>
            </a:r>
          </a:p>
          <a:p>
            <a:r>
              <a:rPr lang="en-US" dirty="0"/>
              <a:t>HHS recognized that under ERISA, the federal requirements related to balance billing would generally apply to all self-funded plans, however:</a:t>
            </a:r>
          </a:p>
          <a:p>
            <a:pPr lvl="1"/>
            <a:r>
              <a:rPr lang="en-US" dirty="0"/>
              <a:t>HHS created an exception in states where self-funded plans can opt-in and comply with state processes</a:t>
            </a:r>
          </a:p>
          <a:p>
            <a:pPr lvl="1"/>
            <a:r>
              <a:rPr lang="en-US" dirty="0"/>
              <a:t>In states with the above exceptions self-funded plans can voluntarily opt-in to state laws that provide for a method of determining cost sharing</a:t>
            </a:r>
          </a:p>
        </p:txBody>
      </p:sp>
      <p:sp>
        <p:nvSpPr>
          <p:cNvPr id="5" name="Slide Number Placeholder 4">
            <a:extLst>
              <a:ext uri="{FF2B5EF4-FFF2-40B4-BE49-F238E27FC236}">
                <a16:creationId xmlns:a16="http://schemas.microsoft.com/office/drawing/2014/main" id="{054900D3-B583-2D40-933D-8AE6417731F1}"/>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55</a:t>
            </a:fld>
            <a:endParaRPr lang="en-US" altLang="en-US" dirty="0"/>
          </a:p>
        </p:txBody>
      </p:sp>
      <p:sp>
        <p:nvSpPr>
          <p:cNvPr id="6" name="TextBox 5">
            <a:extLst>
              <a:ext uri="{FF2B5EF4-FFF2-40B4-BE49-F238E27FC236}">
                <a16:creationId xmlns:a16="http://schemas.microsoft.com/office/drawing/2014/main" id="{8FF28833-569E-AC4E-9940-C66A4A9C580C}"/>
              </a:ext>
            </a:extLst>
          </p:cNvPr>
          <p:cNvSpPr txBox="1"/>
          <p:nvPr/>
        </p:nvSpPr>
        <p:spPr>
          <a:xfrm>
            <a:off x="9038897" y="6126164"/>
            <a:ext cx="2543503" cy="369332"/>
          </a:xfrm>
          <a:prstGeom prst="rect">
            <a:avLst/>
          </a:prstGeom>
          <a:noFill/>
        </p:spPr>
        <p:txBody>
          <a:bodyPr wrap="square" rtlCol="0">
            <a:spAutoFit/>
          </a:bodyPr>
          <a:lstStyle/>
          <a:p>
            <a:r>
              <a:rPr lang="en-US" i="1" dirty="0"/>
              <a:t>Provided by MGMA</a:t>
            </a:r>
          </a:p>
        </p:txBody>
      </p:sp>
    </p:spTree>
    <p:extLst>
      <p:ext uri="{BB962C8B-B14F-4D97-AF65-F5344CB8AC3E}">
        <p14:creationId xmlns:p14="http://schemas.microsoft.com/office/powerpoint/2010/main" val="1138255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7571-FB1D-6A47-885F-AAA99F56CB5D}"/>
              </a:ext>
            </a:extLst>
          </p:cNvPr>
          <p:cNvSpPr>
            <a:spLocks noGrp="1"/>
          </p:cNvSpPr>
          <p:nvPr>
            <p:ph type="title"/>
          </p:nvPr>
        </p:nvSpPr>
        <p:spPr/>
        <p:txBody>
          <a:bodyPr/>
          <a:lstStyle/>
          <a:p>
            <a:r>
              <a:rPr lang="en-US" dirty="0"/>
              <a:t>IDR Process</a:t>
            </a:r>
          </a:p>
        </p:txBody>
      </p:sp>
      <p:sp>
        <p:nvSpPr>
          <p:cNvPr id="8" name="Content Placeholder 7">
            <a:extLst>
              <a:ext uri="{FF2B5EF4-FFF2-40B4-BE49-F238E27FC236}">
                <a16:creationId xmlns:a16="http://schemas.microsoft.com/office/drawing/2014/main" id="{C02B4F18-ED70-954C-A8E0-99FD32EAC5F8}"/>
              </a:ext>
            </a:extLst>
          </p:cNvPr>
          <p:cNvSpPr>
            <a:spLocks noGrp="1"/>
          </p:cNvSpPr>
          <p:nvPr>
            <p:ph idx="1"/>
          </p:nvPr>
        </p:nvSpPr>
        <p:spPr>
          <a:xfrm>
            <a:off x="609600" y="1417639"/>
            <a:ext cx="10972800" cy="4938712"/>
          </a:xfrm>
        </p:spPr>
        <p:txBody>
          <a:bodyPr>
            <a:normAutofit fontScale="92500" lnSpcReduction="10000"/>
          </a:bodyPr>
          <a:lstStyle/>
          <a:p>
            <a:r>
              <a:rPr lang="en-US" dirty="0"/>
              <a:t>Provider receives notice of payment amount or denial</a:t>
            </a:r>
          </a:p>
          <a:p>
            <a:r>
              <a:rPr lang="en-US" dirty="0"/>
              <a:t>Either party then has 30 days to initiate the IDR</a:t>
            </a:r>
          </a:p>
          <a:p>
            <a:r>
              <a:rPr lang="en-US" dirty="0"/>
              <a:t>This begins a 30-day negotiation period where the provider and plan attempt to find agreement on their own</a:t>
            </a:r>
          </a:p>
          <a:p>
            <a:r>
              <a:rPr lang="en-US" dirty="0"/>
              <a:t>After that period is exhausted the formal IDR process may be initiated within 4 days</a:t>
            </a:r>
          </a:p>
          <a:p>
            <a:r>
              <a:rPr lang="en-US" dirty="0"/>
              <a:t>Once the formal IDR process starts, the parties have 3 days to select an arbiter (this must be a federally certified arbiter who has no conflicts)</a:t>
            </a:r>
          </a:p>
          <a:p>
            <a:r>
              <a:rPr lang="en-US" dirty="0"/>
              <a:t>Within 10 days of selecting the federal IDR arbiter, each party must submit their offers and supporting documentation</a:t>
            </a:r>
          </a:p>
          <a:p>
            <a:r>
              <a:rPr lang="en-US" dirty="0"/>
              <a:t>The arbiter is required to make a final payment determination within 30 days of being selected to arbitrate</a:t>
            </a:r>
          </a:p>
        </p:txBody>
      </p:sp>
      <p:sp>
        <p:nvSpPr>
          <p:cNvPr id="5" name="Slide Number Placeholder 4">
            <a:extLst>
              <a:ext uri="{FF2B5EF4-FFF2-40B4-BE49-F238E27FC236}">
                <a16:creationId xmlns:a16="http://schemas.microsoft.com/office/drawing/2014/main" id="{621BBCA3-8803-1047-9C49-2CFF0D1E40B5}"/>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56</a:t>
            </a:fld>
            <a:endParaRPr lang="en-US" altLang="en-US" dirty="0"/>
          </a:p>
        </p:txBody>
      </p:sp>
    </p:spTree>
    <p:extLst>
      <p:ext uri="{BB962C8B-B14F-4D97-AF65-F5344CB8AC3E}">
        <p14:creationId xmlns:p14="http://schemas.microsoft.com/office/powerpoint/2010/main" val="442530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DBA2-8FDE-394F-832E-69550D1C5149}"/>
              </a:ext>
            </a:extLst>
          </p:cNvPr>
          <p:cNvSpPr>
            <a:spLocks noGrp="1"/>
          </p:cNvSpPr>
          <p:nvPr>
            <p:ph type="title"/>
          </p:nvPr>
        </p:nvSpPr>
        <p:spPr/>
        <p:txBody>
          <a:bodyPr anchor="ctr"/>
          <a:lstStyle/>
          <a:p>
            <a:r>
              <a:rPr lang="en-US" dirty="0"/>
              <a:t>IDR Timeline</a:t>
            </a:r>
          </a:p>
        </p:txBody>
      </p:sp>
      <p:sp>
        <p:nvSpPr>
          <p:cNvPr id="5" name="Slide Number Placeholder 4">
            <a:extLst>
              <a:ext uri="{FF2B5EF4-FFF2-40B4-BE49-F238E27FC236}">
                <a16:creationId xmlns:a16="http://schemas.microsoft.com/office/drawing/2014/main" id="{4D68778C-7AE8-D84D-AC43-6C662CAB70B6}"/>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57</a:t>
            </a:fld>
            <a:endParaRPr lang="en-US" altLang="en-US" dirty="0"/>
          </a:p>
        </p:txBody>
      </p:sp>
      <p:sp>
        <p:nvSpPr>
          <p:cNvPr id="7" name="TextBox 6">
            <a:extLst>
              <a:ext uri="{FF2B5EF4-FFF2-40B4-BE49-F238E27FC236}">
                <a16:creationId xmlns:a16="http://schemas.microsoft.com/office/drawing/2014/main" id="{A6854573-A2B4-C247-9D60-9C8D502B8967}"/>
              </a:ext>
            </a:extLst>
          </p:cNvPr>
          <p:cNvSpPr txBox="1"/>
          <p:nvPr/>
        </p:nvSpPr>
        <p:spPr>
          <a:xfrm>
            <a:off x="609600" y="1145620"/>
            <a:ext cx="2663687" cy="1200329"/>
          </a:xfrm>
          <a:prstGeom prst="rect">
            <a:avLst/>
          </a:prstGeom>
          <a:noFill/>
        </p:spPr>
        <p:txBody>
          <a:bodyPr wrap="square" rtlCol="0">
            <a:spAutoFit/>
          </a:bodyPr>
          <a:lstStyle/>
          <a:p>
            <a:r>
              <a:rPr lang="en-US" b="1" dirty="0"/>
              <a:t>Day 1 begins with the receipt of payment or denial notice from the payer.</a:t>
            </a:r>
          </a:p>
        </p:txBody>
      </p:sp>
      <p:sp>
        <p:nvSpPr>
          <p:cNvPr id="10" name="Rectangle 9">
            <a:extLst>
              <a:ext uri="{FF2B5EF4-FFF2-40B4-BE49-F238E27FC236}">
                <a16:creationId xmlns:a16="http://schemas.microsoft.com/office/drawing/2014/main" id="{BF125AB5-BA2C-FD49-AFBC-025172CDE02F}"/>
              </a:ext>
            </a:extLst>
          </p:cNvPr>
          <p:cNvSpPr/>
          <p:nvPr/>
        </p:nvSpPr>
        <p:spPr>
          <a:xfrm>
            <a:off x="609600" y="3447814"/>
            <a:ext cx="2833637" cy="3107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30 Days</a:t>
            </a:r>
          </a:p>
        </p:txBody>
      </p:sp>
      <p:sp>
        <p:nvSpPr>
          <p:cNvPr id="11" name="Rectangle 10">
            <a:extLst>
              <a:ext uri="{FF2B5EF4-FFF2-40B4-BE49-F238E27FC236}">
                <a16:creationId xmlns:a16="http://schemas.microsoft.com/office/drawing/2014/main" id="{4A01CE4B-1D0B-E146-86E7-CE2B0ABBB6E9}"/>
              </a:ext>
            </a:extLst>
          </p:cNvPr>
          <p:cNvSpPr/>
          <p:nvPr/>
        </p:nvSpPr>
        <p:spPr>
          <a:xfrm>
            <a:off x="3443237" y="3447814"/>
            <a:ext cx="2833637" cy="31076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31-60 Days</a:t>
            </a:r>
          </a:p>
        </p:txBody>
      </p:sp>
      <p:sp>
        <p:nvSpPr>
          <p:cNvPr id="12" name="Rectangle 11">
            <a:extLst>
              <a:ext uri="{FF2B5EF4-FFF2-40B4-BE49-F238E27FC236}">
                <a16:creationId xmlns:a16="http://schemas.microsoft.com/office/drawing/2014/main" id="{81FCB0BE-4908-E14B-B16C-A870FC2130B7}"/>
              </a:ext>
            </a:extLst>
          </p:cNvPr>
          <p:cNvSpPr/>
          <p:nvPr/>
        </p:nvSpPr>
        <p:spPr>
          <a:xfrm>
            <a:off x="6276874" y="3447814"/>
            <a:ext cx="2833637" cy="3107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61-90 Days</a:t>
            </a:r>
          </a:p>
        </p:txBody>
      </p:sp>
      <p:sp>
        <p:nvSpPr>
          <p:cNvPr id="13" name="Rectangle 12">
            <a:extLst>
              <a:ext uri="{FF2B5EF4-FFF2-40B4-BE49-F238E27FC236}">
                <a16:creationId xmlns:a16="http://schemas.microsoft.com/office/drawing/2014/main" id="{8C17D474-A11E-B64C-880B-98E889D11CB5}"/>
              </a:ext>
            </a:extLst>
          </p:cNvPr>
          <p:cNvSpPr/>
          <p:nvPr/>
        </p:nvSpPr>
        <p:spPr>
          <a:xfrm>
            <a:off x="9110511" y="3447814"/>
            <a:ext cx="2833637" cy="3107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91-120 Days</a:t>
            </a:r>
          </a:p>
        </p:txBody>
      </p:sp>
      <p:cxnSp>
        <p:nvCxnSpPr>
          <p:cNvPr id="18" name="Straight Connector 17">
            <a:extLst>
              <a:ext uri="{FF2B5EF4-FFF2-40B4-BE49-F238E27FC236}">
                <a16:creationId xmlns:a16="http://schemas.microsoft.com/office/drawing/2014/main" id="{C5AADF4E-B58C-E94D-A3ED-57B371AA9BB2}"/>
              </a:ext>
            </a:extLst>
          </p:cNvPr>
          <p:cNvCxnSpPr>
            <a:cxnSpLocks/>
          </p:cNvCxnSpPr>
          <p:nvPr/>
        </p:nvCxnSpPr>
        <p:spPr>
          <a:xfrm>
            <a:off x="7782092" y="1859075"/>
            <a:ext cx="0" cy="158873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7DA63F-8837-634D-A269-3382F1ACD1F4}"/>
              </a:ext>
            </a:extLst>
          </p:cNvPr>
          <p:cNvCxnSpPr>
            <a:cxnSpLocks/>
          </p:cNvCxnSpPr>
          <p:nvPr/>
        </p:nvCxnSpPr>
        <p:spPr>
          <a:xfrm>
            <a:off x="11092697" y="3793917"/>
            <a:ext cx="0" cy="138848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34F9018-69CB-5A46-BD80-6F8F9607E97C}"/>
              </a:ext>
            </a:extLst>
          </p:cNvPr>
          <p:cNvSpPr/>
          <p:nvPr/>
        </p:nvSpPr>
        <p:spPr>
          <a:xfrm>
            <a:off x="594380" y="3034218"/>
            <a:ext cx="2833637" cy="310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Window to initiate IDR</a:t>
            </a:r>
          </a:p>
        </p:txBody>
      </p:sp>
      <p:sp>
        <p:nvSpPr>
          <p:cNvPr id="29" name="Rectangle 28">
            <a:extLst>
              <a:ext uri="{FF2B5EF4-FFF2-40B4-BE49-F238E27FC236}">
                <a16:creationId xmlns:a16="http://schemas.microsoft.com/office/drawing/2014/main" id="{821A29C6-6B55-A64E-8E89-7B00B9A1623E}"/>
              </a:ext>
            </a:extLst>
          </p:cNvPr>
          <p:cNvSpPr/>
          <p:nvPr/>
        </p:nvSpPr>
        <p:spPr>
          <a:xfrm>
            <a:off x="6560909" y="1952471"/>
            <a:ext cx="1164237" cy="1388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Day 64</a:t>
            </a:r>
          </a:p>
          <a:p>
            <a:r>
              <a:rPr lang="en-US" dirty="0">
                <a:solidFill>
                  <a:schemeClr val="tx1"/>
                </a:solidFill>
              </a:rPr>
              <a:t>Deadline to initiate formal IDR Process</a:t>
            </a:r>
          </a:p>
        </p:txBody>
      </p:sp>
      <p:cxnSp>
        <p:nvCxnSpPr>
          <p:cNvPr id="31" name="Straight Connector 30">
            <a:extLst>
              <a:ext uri="{FF2B5EF4-FFF2-40B4-BE49-F238E27FC236}">
                <a16:creationId xmlns:a16="http://schemas.microsoft.com/office/drawing/2014/main" id="{11013B74-204B-7B4B-80BB-D02A1710C3CC}"/>
              </a:ext>
            </a:extLst>
          </p:cNvPr>
          <p:cNvCxnSpPr>
            <a:cxnSpLocks/>
          </p:cNvCxnSpPr>
          <p:nvPr/>
        </p:nvCxnSpPr>
        <p:spPr>
          <a:xfrm>
            <a:off x="6538146" y="1859075"/>
            <a:ext cx="0" cy="158873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18B7F8A-CAC0-7544-B3A6-A789AEE86BFD}"/>
              </a:ext>
            </a:extLst>
          </p:cNvPr>
          <p:cNvSpPr/>
          <p:nvPr/>
        </p:nvSpPr>
        <p:spPr>
          <a:xfrm>
            <a:off x="3504126" y="3867193"/>
            <a:ext cx="2742304" cy="923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Window to negotiate with payer. This 30-day period must be met in full.</a:t>
            </a:r>
          </a:p>
        </p:txBody>
      </p:sp>
      <p:cxnSp>
        <p:nvCxnSpPr>
          <p:cNvPr id="34" name="Straight Connector 33">
            <a:extLst>
              <a:ext uri="{FF2B5EF4-FFF2-40B4-BE49-F238E27FC236}">
                <a16:creationId xmlns:a16="http://schemas.microsoft.com/office/drawing/2014/main" id="{EF39CFB3-28A3-5F4D-B86D-5CE0CDCE1CEA}"/>
              </a:ext>
            </a:extLst>
          </p:cNvPr>
          <p:cNvCxnSpPr>
            <a:cxnSpLocks/>
          </p:cNvCxnSpPr>
          <p:nvPr/>
        </p:nvCxnSpPr>
        <p:spPr>
          <a:xfrm>
            <a:off x="6741315" y="3753045"/>
            <a:ext cx="0" cy="11140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ABE0A73-2A17-4549-AD6B-EF7580F35F22}"/>
              </a:ext>
            </a:extLst>
          </p:cNvPr>
          <p:cNvSpPr/>
          <p:nvPr/>
        </p:nvSpPr>
        <p:spPr>
          <a:xfrm>
            <a:off x="6715242" y="3971853"/>
            <a:ext cx="2395269" cy="1057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Day 67</a:t>
            </a:r>
          </a:p>
          <a:p>
            <a:r>
              <a:rPr lang="en-US" dirty="0">
                <a:solidFill>
                  <a:schemeClr val="tx1"/>
                </a:solidFill>
              </a:rPr>
              <a:t>Deadline to select a federal arbiter and submit processing fees</a:t>
            </a:r>
          </a:p>
        </p:txBody>
      </p:sp>
      <p:sp>
        <p:nvSpPr>
          <p:cNvPr id="44" name="Rectangle 43">
            <a:extLst>
              <a:ext uri="{FF2B5EF4-FFF2-40B4-BE49-F238E27FC236}">
                <a16:creationId xmlns:a16="http://schemas.microsoft.com/office/drawing/2014/main" id="{F54E5EF4-0E4A-0C40-9B65-B87D08583B00}"/>
              </a:ext>
            </a:extLst>
          </p:cNvPr>
          <p:cNvSpPr/>
          <p:nvPr/>
        </p:nvSpPr>
        <p:spPr>
          <a:xfrm>
            <a:off x="7762471" y="1859850"/>
            <a:ext cx="1885805" cy="1002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Day 77</a:t>
            </a:r>
          </a:p>
          <a:p>
            <a:r>
              <a:rPr lang="en-US" dirty="0">
                <a:solidFill>
                  <a:schemeClr val="tx1"/>
                </a:solidFill>
              </a:rPr>
              <a:t>Deadline to submit offers and documentation</a:t>
            </a:r>
          </a:p>
        </p:txBody>
      </p:sp>
      <p:sp>
        <p:nvSpPr>
          <p:cNvPr id="45" name="Rectangle 44">
            <a:extLst>
              <a:ext uri="{FF2B5EF4-FFF2-40B4-BE49-F238E27FC236}">
                <a16:creationId xmlns:a16="http://schemas.microsoft.com/office/drawing/2014/main" id="{23C98D33-F078-FB40-A0AA-9FE90BEB46DB}"/>
              </a:ext>
            </a:extLst>
          </p:cNvPr>
          <p:cNvSpPr/>
          <p:nvPr/>
        </p:nvSpPr>
        <p:spPr>
          <a:xfrm>
            <a:off x="9544508" y="3778539"/>
            <a:ext cx="1580476" cy="1555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Day 107</a:t>
            </a:r>
          </a:p>
          <a:p>
            <a:pPr algn="ctr"/>
            <a:r>
              <a:rPr lang="en-US" dirty="0">
                <a:solidFill>
                  <a:schemeClr val="tx1"/>
                </a:solidFill>
              </a:rPr>
              <a:t>Deadline for arbiter to make final determination</a:t>
            </a:r>
          </a:p>
        </p:txBody>
      </p:sp>
      <p:sp>
        <p:nvSpPr>
          <p:cNvPr id="48" name="TextBox 47">
            <a:extLst>
              <a:ext uri="{FF2B5EF4-FFF2-40B4-BE49-F238E27FC236}">
                <a16:creationId xmlns:a16="http://schemas.microsoft.com/office/drawing/2014/main" id="{BEABC1BC-4F31-8B4B-BF22-494D29779CBC}"/>
              </a:ext>
            </a:extLst>
          </p:cNvPr>
          <p:cNvSpPr txBox="1"/>
          <p:nvPr/>
        </p:nvSpPr>
        <p:spPr>
          <a:xfrm>
            <a:off x="817427" y="5979022"/>
            <a:ext cx="10557145" cy="276999"/>
          </a:xfrm>
          <a:prstGeom prst="rect">
            <a:avLst/>
          </a:prstGeom>
          <a:noFill/>
        </p:spPr>
        <p:txBody>
          <a:bodyPr wrap="square" rtlCol="0">
            <a:spAutoFit/>
          </a:bodyPr>
          <a:lstStyle/>
          <a:p>
            <a:pPr algn="ctr"/>
            <a:r>
              <a:rPr lang="en-US" sz="1200" i="1" dirty="0"/>
              <a:t>This timeline assumes all windows and timelines take the exact amount given to complete.</a:t>
            </a:r>
          </a:p>
        </p:txBody>
      </p:sp>
      <p:cxnSp>
        <p:nvCxnSpPr>
          <p:cNvPr id="56" name="Straight Connector 55">
            <a:extLst>
              <a:ext uri="{FF2B5EF4-FFF2-40B4-BE49-F238E27FC236}">
                <a16:creationId xmlns:a16="http://schemas.microsoft.com/office/drawing/2014/main" id="{6AAFD07F-5373-5942-8CEB-67C1CED031E5}"/>
              </a:ext>
            </a:extLst>
          </p:cNvPr>
          <p:cNvCxnSpPr>
            <a:cxnSpLocks/>
          </p:cNvCxnSpPr>
          <p:nvPr/>
        </p:nvCxnSpPr>
        <p:spPr>
          <a:xfrm>
            <a:off x="615994" y="1178469"/>
            <a:ext cx="0" cy="2250531"/>
          </a:xfrm>
          <a:prstGeom prst="line">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49312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A0A27-BCF2-AA4B-82E0-3B67FF1DD53B}"/>
              </a:ext>
            </a:extLst>
          </p:cNvPr>
          <p:cNvSpPr>
            <a:spLocks noGrp="1"/>
          </p:cNvSpPr>
          <p:nvPr>
            <p:ph type="title"/>
          </p:nvPr>
        </p:nvSpPr>
        <p:spPr/>
        <p:txBody>
          <a:bodyPr/>
          <a:lstStyle/>
          <a:p>
            <a:r>
              <a:rPr lang="en-US" dirty="0"/>
              <a:t>IDR Process Fees</a:t>
            </a:r>
          </a:p>
        </p:txBody>
      </p:sp>
      <p:sp>
        <p:nvSpPr>
          <p:cNvPr id="3" name="Content Placeholder 2">
            <a:extLst>
              <a:ext uri="{FF2B5EF4-FFF2-40B4-BE49-F238E27FC236}">
                <a16:creationId xmlns:a16="http://schemas.microsoft.com/office/drawing/2014/main" id="{45E4490F-D6F9-2D40-B190-0C0D9B89CE21}"/>
              </a:ext>
            </a:extLst>
          </p:cNvPr>
          <p:cNvSpPr>
            <a:spLocks noGrp="1"/>
          </p:cNvSpPr>
          <p:nvPr>
            <p:ph idx="1"/>
          </p:nvPr>
        </p:nvSpPr>
        <p:spPr>
          <a:xfrm>
            <a:off x="609600" y="1600201"/>
            <a:ext cx="9354207" cy="4756150"/>
          </a:xfrm>
        </p:spPr>
        <p:txBody>
          <a:bodyPr>
            <a:normAutofit/>
          </a:bodyPr>
          <a:lstStyle/>
          <a:p>
            <a:r>
              <a:rPr lang="en-US" dirty="0"/>
              <a:t>In order to financially support the IDR process, HHS has established two fees related to IDR. For 2022 these are:</a:t>
            </a:r>
          </a:p>
          <a:p>
            <a:pPr lvl="1"/>
            <a:r>
              <a:rPr lang="en-US" dirty="0"/>
              <a:t>Administrative fee $50.00 (non-refundable)</a:t>
            </a:r>
          </a:p>
          <a:p>
            <a:pPr lvl="1"/>
            <a:r>
              <a:rPr lang="en-US" dirty="0"/>
              <a:t>IDR Entity Processing Fee $200-$500 (returned to the prevailing party)</a:t>
            </a:r>
          </a:p>
          <a:p>
            <a:r>
              <a:rPr lang="en-US" dirty="0"/>
              <a:t>These fees are by determination</a:t>
            </a:r>
          </a:p>
          <a:p>
            <a:r>
              <a:rPr lang="en-US" dirty="0"/>
              <a:t>The IDR Fee will be returned to the entity whose offer is selected by the arbiter</a:t>
            </a:r>
          </a:p>
          <a:p>
            <a:r>
              <a:rPr lang="en-US" dirty="0"/>
              <a:t>If the arbiter determines that the IDR not applicable (i.e. the provider/service was not subject to the surprise billing ban) then the two parties will split the entity processing fee.</a:t>
            </a:r>
          </a:p>
        </p:txBody>
      </p:sp>
      <p:sp>
        <p:nvSpPr>
          <p:cNvPr id="5" name="Slide Number Placeholder 4">
            <a:extLst>
              <a:ext uri="{FF2B5EF4-FFF2-40B4-BE49-F238E27FC236}">
                <a16:creationId xmlns:a16="http://schemas.microsoft.com/office/drawing/2014/main" id="{AC33EA95-1ECA-3B48-B70A-6A241C968767}"/>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58</a:t>
            </a:fld>
            <a:endParaRPr lang="en-US" altLang="en-US" dirty="0"/>
          </a:p>
        </p:txBody>
      </p:sp>
    </p:spTree>
    <p:extLst>
      <p:ext uri="{BB962C8B-B14F-4D97-AF65-F5344CB8AC3E}">
        <p14:creationId xmlns:p14="http://schemas.microsoft.com/office/powerpoint/2010/main" val="2839904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897D-35FD-C344-A30C-4CB931E40222}"/>
              </a:ext>
            </a:extLst>
          </p:cNvPr>
          <p:cNvSpPr>
            <a:spLocks noGrp="1"/>
          </p:cNvSpPr>
          <p:nvPr>
            <p:ph type="title"/>
          </p:nvPr>
        </p:nvSpPr>
        <p:spPr/>
        <p:txBody>
          <a:bodyPr/>
          <a:lstStyle/>
          <a:p>
            <a:r>
              <a:rPr lang="en-US" dirty="0"/>
              <a:t>IDR Payment Understanding</a:t>
            </a:r>
          </a:p>
        </p:txBody>
      </p:sp>
      <p:sp>
        <p:nvSpPr>
          <p:cNvPr id="3" name="Content Placeholder 2">
            <a:extLst>
              <a:ext uri="{FF2B5EF4-FFF2-40B4-BE49-F238E27FC236}">
                <a16:creationId xmlns:a16="http://schemas.microsoft.com/office/drawing/2014/main" id="{F467ED2E-4ED4-B94A-9590-892E2A52BA98}"/>
              </a:ext>
            </a:extLst>
          </p:cNvPr>
          <p:cNvSpPr>
            <a:spLocks noGrp="1"/>
          </p:cNvSpPr>
          <p:nvPr>
            <p:ph idx="1"/>
          </p:nvPr>
        </p:nvSpPr>
        <p:spPr>
          <a:xfrm>
            <a:off x="518678" y="1671924"/>
            <a:ext cx="9161350" cy="4505039"/>
          </a:xfrm>
        </p:spPr>
        <p:txBody>
          <a:bodyPr>
            <a:normAutofit/>
          </a:bodyPr>
          <a:lstStyle/>
          <a:p>
            <a:r>
              <a:rPr lang="en-US" dirty="0"/>
              <a:t>The median contracted rate recognized by the plan on 1/31/19 for a same/similar service in the same geographic region, with an inflation adjustment will serve as the qualifying payment amount (QPA) for the arbiter</a:t>
            </a:r>
          </a:p>
          <a:p>
            <a:r>
              <a:rPr lang="en-US" dirty="0"/>
              <a:t>The arbiter will use the QPA to determine cost-sharing amounts for out-of-network care and the assumed OON rate during their arbitration process</a:t>
            </a:r>
          </a:p>
          <a:p>
            <a:r>
              <a:rPr lang="en-US" dirty="0"/>
              <a:t>The arbiter is </a:t>
            </a:r>
            <a:r>
              <a:rPr lang="en-US" u="sng" dirty="0"/>
              <a:t>not</a:t>
            </a:r>
            <a:r>
              <a:rPr lang="en-US" dirty="0"/>
              <a:t> responsible for determining the appropriateness of the QPA</a:t>
            </a:r>
          </a:p>
        </p:txBody>
      </p:sp>
      <p:sp>
        <p:nvSpPr>
          <p:cNvPr id="5" name="Slide Number Placeholder 4">
            <a:extLst>
              <a:ext uri="{FF2B5EF4-FFF2-40B4-BE49-F238E27FC236}">
                <a16:creationId xmlns:a16="http://schemas.microsoft.com/office/drawing/2014/main" id="{4124060D-0069-8F47-B9ED-69DD674F0EBF}"/>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59</a:t>
            </a:fld>
            <a:endParaRPr lang="en-US" altLang="en-US" dirty="0"/>
          </a:p>
        </p:txBody>
      </p:sp>
    </p:spTree>
    <p:extLst>
      <p:ext uri="{BB962C8B-B14F-4D97-AF65-F5344CB8AC3E}">
        <p14:creationId xmlns:p14="http://schemas.microsoft.com/office/powerpoint/2010/main" val="7372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41C8-E55D-684B-A8D5-62F08A58B301}"/>
              </a:ext>
            </a:extLst>
          </p:cNvPr>
          <p:cNvSpPr>
            <a:spLocks noGrp="1"/>
          </p:cNvSpPr>
          <p:nvPr>
            <p:ph type="title"/>
          </p:nvPr>
        </p:nvSpPr>
        <p:spPr>
          <a:xfrm>
            <a:off x="507823" y="346361"/>
            <a:ext cx="10515600" cy="1325563"/>
          </a:xfrm>
        </p:spPr>
        <p:txBody>
          <a:bodyPr/>
          <a:lstStyle/>
          <a:p>
            <a:r>
              <a:rPr lang="en-US" dirty="0"/>
              <a:t>Telehealth Category 3 Codes</a:t>
            </a:r>
          </a:p>
        </p:txBody>
      </p:sp>
      <p:sp>
        <p:nvSpPr>
          <p:cNvPr id="3" name="Content Placeholder 2">
            <a:extLst>
              <a:ext uri="{FF2B5EF4-FFF2-40B4-BE49-F238E27FC236}">
                <a16:creationId xmlns:a16="http://schemas.microsoft.com/office/drawing/2014/main" id="{C0B56001-61AE-3448-8009-07DA208316DF}"/>
              </a:ext>
            </a:extLst>
          </p:cNvPr>
          <p:cNvSpPr>
            <a:spLocks noGrp="1"/>
          </p:cNvSpPr>
          <p:nvPr>
            <p:ph idx="1"/>
          </p:nvPr>
        </p:nvSpPr>
        <p:spPr>
          <a:xfrm>
            <a:off x="518678" y="1671924"/>
            <a:ext cx="11321630" cy="4505039"/>
          </a:xfrm>
        </p:spPr>
        <p:txBody>
          <a:bodyPr>
            <a:normAutofit/>
          </a:bodyPr>
          <a:lstStyle/>
          <a:p>
            <a:pPr marL="0" indent="0">
              <a:buNone/>
            </a:pPr>
            <a:r>
              <a:rPr lang="en-US" dirty="0"/>
              <a:t>Regarding temporary additions to Category 3 codes made during the Public Health Emergency (PHE):</a:t>
            </a:r>
          </a:p>
          <a:p>
            <a:pPr marL="0" indent="0">
              <a:buNone/>
            </a:pPr>
            <a:endParaRPr lang="en-US" dirty="0"/>
          </a:p>
          <a:p>
            <a:r>
              <a:rPr lang="en-US" dirty="0"/>
              <a:t>CMS has agreed to retain all services added to the Medicare telehealth services list on a Category 3 basis </a:t>
            </a:r>
            <a:r>
              <a:rPr lang="en-US" u="sng" dirty="0"/>
              <a:t>until the end of CY 2023</a:t>
            </a:r>
          </a:p>
          <a:p>
            <a:r>
              <a:rPr lang="en-US" dirty="0"/>
              <a:t>Additionally, CMS is adding:</a:t>
            </a:r>
          </a:p>
          <a:p>
            <a:pPr lvl="1"/>
            <a:r>
              <a:rPr lang="en-US" sz="2400" dirty="0"/>
              <a:t>CPT 93797 (Cardiac Rehab) and CPT 93798 (Cardiac Rehab/Monitor)</a:t>
            </a:r>
          </a:p>
          <a:p>
            <a:pPr lvl="1"/>
            <a:r>
              <a:rPr lang="en-US" sz="2400" dirty="0"/>
              <a:t>HCPCS G0422 (Intense Cardiac Rehab w/ Exercise) and HCPCS G0423 (Intense Cardiac Rehab w/o Exercise)</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B2221F9C-EAED-2D4C-B736-D66D3FFBE055}"/>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6</a:t>
            </a:fld>
            <a:endParaRPr lang="en-US" altLang="en-US" dirty="0"/>
          </a:p>
        </p:txBody>
      </p:sp>
    </p:spTree>
    <p:extLst>
      <p:ext uri="{BB962C8B-B14F-4D97-AF65-F5344CB8AC3E}">
        <p14:creationId xmlns:p14="http://schemas.microsoft.com/office/powerpoint/2010/main" val="1394794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AAE5-4CED-504B-AD80-5D6434CD97D6}"/>
              </a:ext>
            </a:extLst>
          </p:cNvPr>
          <p:cNvSpPr>
            <a:spLocks noGrp="1"/>
          </p:cNvSpPr>
          <p:nvPr>
            <p:ph type="title"/>
          </p:nvPr>
        </p:nvSpPr>
        <p:spPr/>
        <p:txBody>
          <a:bodyPr/>
          <a:lstStyle/>
          <a:p>
            <a:r>
              <a:rPr lang="en-US" dirty="0"/>
              <a:t>IDR Payment Understanding</a:t>
            </a:r>
          </a:p>
        </p:txBody>
      </p:sp>
      <p:sp>
        <p:nvSpPr>
          <p:cNvPr id="3" name="Content Placeholder 2">
            <a:extLst>
              <a:ext uri="{FF2B5EF4-FFF2-40B4-BE49-F238E27FC236}">
                <a16:creationId xmlns:a16="http://schemas.microsoft.com/office/drawing/2014/main" id="{B0C36AA3-53BB-3C44-87B5-09DA621FA395}"/>
              </a:ext>
            </a:extLst>
          </p:cNvPr>
          <p:cNvSpPr>
            <a:spLocks noGrp="1"/>
          </p:cNvSpPr>
          <p:nvPr>
            <p:ph idx="1"/>
          </p:nvPr>
        </p:nvSpPr>
        <p:spPr>
          <a:xfrm>
            <a:off x="518678" y="1671924"/>
            <a:ext cx="9366301" cy="4505039"/>
          </a:xfrm>
        </p:spPr>
        <p:txBody>
          <a:bodyPr/>
          <a:lstStyle/>
          <a:p>
            <a:r>
              <a:rPr lang="en-US" dirty="0"/>
              <a:t>The IDR has been directed to select the offer that is </a:t>
            </a:r>
            <a:r>
              <a:rPr lang="en-US" u="sng" dirty="0"/>
              <a:t>closest</a:t>
            </a:r>
            <a:r>
              <a:rPr lang="en-US" dirty="0"/>
              <a:t> to the QPA unless the IDR believes the QPA to be materially different from the appropriate OON amount</a:t>
            </a:r>
          </a:p>
          <a:p>
            <a:pPr lvl="1"/>
            <a:r>
              <a:rPr lang="en-US" sz="2400" dirty="0"/>
              <a:t>This would only happen where substantial documentation was submitted in support by the provider</a:t>
            </a:r>
          </a:p>
          <a:p>
            <a:r>
              <a:rPr lang="en-US" dirty="0"/>
              <a:t>IDR will include market concentration in their analysis</a:t>
            </a:r>
          </a:p>
          <a:p>
            <a:r>
              <a:rPr lang="en-US" dirty="0"/>
              <a:t>IDR may not consider public payer rates (Medicare/Medicaid) to determine payment amount</a:t>
            </a:r>
          </a:p>
        </p:txBody>
      </p:sp>
      <p:sp>
        <p:nvSpPr>
          <p:cNvPr id="5" name="Slide Number Placeholder 4">
            <a:extLst>
              <a:ext uri="{FF2B5EF4-FFF2-40B4-BE49-F238E27FC236}">
                <a16:creationId xmlns:a16="http://schemas.microsoft.com/office/drawing/2014/main" id="{B60823AD-E1F2-3244-951A-040A7E801708}"/>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60</a:t>
            </a:fld>
            <a:endParaRPr lang="en-US" altLang="en-US" dirty="0"/>
          </a:p>
        </p:txBody>
      </p:sp>
    </p:spTree>
    <p:extLst>
      <p:ext uri="{BB962C8B-B14F-4D97-AF65-F5344CB8AC3E}">
        <p14:creationId xmlns:p14="http://schemas.microsoft.com/office/powerpoint/2010/main" val="26772881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8A96-6539-5C40-B351-34C7413EAF5D}"/>
              </a:ext>
            </a:extLst>
          </p:cNvPr>
          <p:cNvSpPr>
            <a:spLocks noGrp="1"/>
          </p:cNvSpPr>
          <p:nvPr>
            <p:ph type="title"/>
          </p:nvPr>
        </p:nvSpPr>
        <p:spPr/>
        <p:txBody>
          <a:bodyPr/>
          <a:lstStyle/>
          <a:p>
            <a:r>
              <a:rPr lang="en-US" dirty="0"/>
              <a:t>What is Transparency</a:t>
            </a:r>
          </a:p>
        </p:txBody>
      </p:sp>
      <p:sp>
        <p:nvSpPr>
          <p:cNvPr id="3" name="Content Placeholder 2">
            <a:extLst>
              <a:ext uri="{FF2B5EF4-FFF2-40B4-BE49-F238E27FC236}">
                <a16:creationId xmlns:a16="http://schemas.microsoft.com/office/drawing/2014/main" id="{7A82E946-F12C-C34D-A797-9F9F7BEF9B5E}"/>
              </a:ext>
            </a:extLst>
          </p:cNvPr>
          <p:cNvSpPr>
            <a:spLocks noGrp="1"/>
          </p:cNvSpPr>
          <p:nvPr>
            <p:ph idx="1"/>
          </p:nvPr>
        </p:nvSpPr>
        <p:spPr>
          <a:xfrm>
            <a:off x="518678" y="1671924"/>
            <a:ext cx="9744674" cy="4505039"/>
          </a:xfrm>
        </p:spPr>
        <p:txBody>
          <a:bodyPr/>
          <a:lstStyle/>
          <a:p>
            <a:r>
              <a:rPr lang="en-US" dirty="0"/>
              <a:t>This means giving patients all the information they need to make an informed decision on out-of-network care so that they can avoid large surprise bills</a:t>
            </a:r>
          </a:p>
          <a:p>
            <a:r>
              <a:rPr lang="en-US" dirty="0"/>
              <a:t>The goals are to improve patient’s understanding of:</a:t>
            </a:r>
          </a:p>
          <a:p>
            <a:pPr lvl="1"/>
            <a:r>
              <a:rPr lang="en-US" dirty="0"/>
              <a:t>The total cost of care</a:t>
            </a:r>
          </a:p>
          <a:p>
            <a:pPr lvl="1"/>
            <a:r>
              <a:rPr lang="en-US" dirty="0"/>
              <a:t>Provider networks</a:t>
            </a:r>
          </a:p>
          <a:p>
            <a:pPr lvl="1"/>
            <a:r>
              <a:rPr lang="en-US" dirty="0"/>
              <a:t>Insurance plan cost sharing</a:t>
            </a:r>
          </a:p>
          <a:p>
            <a:pPr lvl="1"/>
            <a:endParaRPr lang="en-US" dirty="0"/>
          </a:p>
        </p:txBody>
      </p:sp>
      <p:sp>
        <p:nvSpPr>
          <p:cNvPr id="5" name="Slide Number Placeholder 4">
            <a:extLst>
              <a:ext uri="{FF2B5EF4-FFF2-40B4-BE49-F238E27FC236}">
                <a16:creationId xmlns:a16="http://schemas.microsoft.com/office/drawing/2014/main" id="{1AE0D40B-67CD-A74D-B780-A1FC5F149ED5}"/>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61</a:t>
            </a:fld>
            <a:endParaRPr lang="en-US" altLang="en-US" dirty="0"/>
          </a:p>
        </p:txBody>
      </p:sp>
    </p:spTree>
    <p:extLst>
      <p:ext uri="{BB962C8B-B14F-4D97-AF65-F5344CB8AC3E}">
        <p14:creationId xmlns:p14="http://schemas.microsoft.com/office/powerpoint/2010/main" val="1968190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D253-DA97-8346-88B0-0C3813A7E8D9}"/>
              </a:ext>
            </a:extLst>
          </p:cNvPr>
          <p:cNvSpPr>
            <a:spLocks noGrp="1"/>
          </p:cNvSpPr>
          <p:nvPr>
            <p:ph type="title"/>
          </p:nvPr>
        </p:nvSpPr>
        <p:spPr/>
        <p:txBody>
          <a:bodyPr/>
          <a:lstStyle/>
          <a:p>
            <a:r>
              <a:rPr lang="en-US" dirty="0"/>
              <a:t>Good Faith Estimates (GFE)</a:t>
            </a:r>
          </a:p>
        </p:txBody>
      </p:sp>
      <p:sp>
        <p:nvSpPr>
          <p:cNvPr id="3" name="Content Placeholder 2">
            <a:extLst>
              <a:ext uri="{FF2B5EF4-FFF2-40B4-BE49-F238E27FC236}">
                <a16:creationId xmlns:a16="http://schemas.microsoft.com/office/drawing/2014/main" id="{CDA91106-4BF3-FE4A-806A-B0B5DDF21E9B}"/>
              </a:ext>
            </a:extLst>
          </p:cNvPr>
          <p:cNvSpPr>
            <a:spLocks noGrp="1"/>
          </p:cNvSpPr>
          <p:nvPr>
            <p:ph idx="1"/>
          </p:nvPr>
        </p:nvSpPr>
        <p:spPr>
          <a:xfrm>
            <a:off x="525517" y="1600201"/>
            <a:ext cx="11056883" cy="4525963"/>
          </a:xfrm>
        </p:spPr>
        <p:txBody>
          <a:bodyPr/>
          <a:lstStyle/>
          <a:p>
            <a:pPr marL="0" indent="0">
              <a:buNone/>
            </a:pPr>
            <a:r>
              <a:rPr lang="en-US" dirty="0"/>
              <a:t>Good faith estimates apply to:</a:t>
            </a:r>
          </a:p>
          <a:p>
            <a:r>
              <a:rPr lang="en-US" dirty="0"/>
              <a:t>All uninsured patients</a:t>
            </a:r>
          </a:p>
          <a:p>
            <a:r>
              <a:rPr lang="en-US" dirty="0"/>
              <a:t>Insured patients who do not plan to submit claims to insurance</a:t>
            </a:r>
          </a:p>
          <a:p>
            <a:r>
              <a:rPr lang="en-US" dirty="0"/>
              <a:t>Self-pay patients </a:t>
            </a:r>
          </a:p>
          <a:p>
            <a:endParaRPr lang="en-US" dirty="0"/>
          </a:p>
          <a:p>
            <a:pPr marL="0" indent="0">
              <a:buNone/>
            </a:pPr>
            <a:r>
              <a:rPr lang="en-US" dirty="0"/>
              <a:t>Effective </a:t>
            </a:r>
            <a:r>
              <a:rPr lang="en-US" b="1" dirty="0"/>
              <a:t>1/1/22</a:t>
            </a:r>
            <a:r>
              <a:rPr lang="en-US" dirty="0"/>
              <a:t>, the GFE must be provided to these patients </a:t>
            </a:r>
          </a:p>
          <a:p>
            <a:pPr marL="0" indent="0">
              <a:buNone/>
            </a:pPr>
            <a:endParaRPr lang="en-US" dirty="0"/>
          </a:p>
        </p:txBody>
      </p:sp>
      <p:sp>
        <p:nvSpPr>
          <p:cNvPr id="5" name="Slide Number Placeholder 4">
            <a:extLst>
              <a:ext uri="{FF2B5EF4-FFF2-40B4-BE49-F238E27FC236}">
                <a16:creationId xmlns:a16="http://schemas.microsoft.com/office/drawing/2014/main" id="{072EBDA1-CF38-DE4E-8398-06241D20B720}"/>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62</a:t>
            </a:fld>
            <a:endParaRPr lang="en-US" altLang="en-US" dirty="0"/>
          </a:p>
        </p:txBody>
      </p:sp>
    </p:spTree>
    <p:extLst>
      <p:ext uri="{BB962C8B-B14F-4D97-AF65-F5344CB8AC3E}">
        <p14:creationId xmlns:p14="http://schemas.microsoft.com/office/powerpoint/2010/main" val="2127436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9DC2-E779-EF47-8152-C0A3944E3FE2}"/>
              </a:ext>
            </a:extLst>
          </p:cNvPr>
          <p:cNvSpPr>
            <a:spLocks noGrp="1"/>
          </p:cNvSpPr>
          <p:nvPr>
            <p:ph type="title"/>
          </p:nvPr>
        </p:nvSpPr>
        <p:spPr/>
        <p:txBody>
          <a:bodyPr/>
          <a:lstStyle/>
          <a:p>
            <a:r>
              <a:rPr lang="en-US" dirty="0"/>
              <a:t>What is the GFE</a:t>
            </a:r>
          </a:p>
        </p:txBody>
      </p:sp>
      <p:sp>
        <p:nvSpPr>
          <p:cNvPr id="3" name="Content Placeholder 2">
            <a:extLst>
              <a:ext uri="{FF2B5EF4-FFF2-40B4-BE49-F238E27FC236}">
                <a16:creationId xmlns:a16="http://schemas.microsoft.com/office/drawing/2014/main" id="{D5868344-52EC-1A49-9852-1F74B13B5034}"/>
              </a:ext>
            </a:extLst>
          </p:cNvPr>
          <p:cNvSpPr>
            <a:spLocks noGrp="1"/>
          </p:cNvSpPr>
          <p:nvPr>
            <p:ph idx="1"/>
          </p:nvPr>
        </p:nvSpPr>
        <p:spPr>
          <a:xfrm>
            <a:off x="609600" y="1502979"/>
            <a:ext cx="8897007" cy="4623185"/>
          </a:xfrm>
        </p:spPr>
        <p:txBody>
          <a:bodyPr>
            <a:normAutofit/>
          </a:bodyPr>
          <a:lstStyle/>
          <a:p>
            <a:pPr marL="0" indent="0" algn="just">
              <a:buNone/>
            </a:pPr>
            <a:r>
              <a:rPr lang="en-US" dirty="0"/>
              <a:t>This is a document to be provided to patients which identifies (1) the cash price for services (2) less any discounts and (3) reflects the total cost of care by the provider for that period of care. </a:t>
            </a:r>
          </a:p>
          <a:p>
            <a:pPr marL="0" indent="0" algn="just">
              <a:buNone/>
            </a:pPr>
            <a:endParaRPr lang="en-US" dirty="0"/>
          </a:p>
          <a:p>
            <a:pPr marL="0" indent="0" algn="just">
              <a:buNone/>
            </a:pPr>
            <a:r>
              <a:rPr lang="en-US" dirty="0"/>
              <a:t>In this definition, period of care means the day or multiple days in which the primary service is performed and other additional services that would likely be done alongside the primary item or service.</a:t>
            </a:r>
          </a:p>
        </p:txBody>
      </p:sp>
      <p:sp>
        <p:nvSpPr>
          <p:cNvPr id="5" name="Slide Number Placeholder 4">
            <a:extLst>
              <a:ext uri="{FF2B5EF4-FFF2-40B4-BE49-F238E27FC236}">
                <a16:creationId xmlns:a16="http://schemas.microsoft.com/office/drawing/2014/main" id="{9AD908EF-2684-8E45-9D55-C366EE41DE53}"/>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63</a:t>
            </a:fld>
            <a:endParaRPr lang="en-US" altLang="en-US" dirty="0"/>
          </a:p>
        </p:txBody>
      </p:sp>
    </p:spTree>
    <p:extLst>
      <p:ext uri="{BB962C8B-B14F-4D97-AF65-F5344CB8AC3E}">
        <p14:creationId xmlns:p14="http://schemas.microsoft.com/office/powerpoint/2010/main" val="3438694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FE6F-7A37-7A41-A6C5-698E2E71E6B9}"/>
              </a:ext>
            </a:extLst>
          </p:cNvPr>
          <p:cNvSpPr>
            <a:spLocks noGrp="1"/>
          </p:cNvSpPr>
          <p:nvPr>
            <p:ph type="title"/>
          </p:nvPr>
        </p:nvSpPr>
        <p:spPr>
          <a:xfrm>
            <a:off x="551792" y="224448"/>
            <a:ext cx="10515600" cy="1325563"/>
          </a:xfrm>
        </p:spPr>
        <p:txBody>
          <a:bodyPr/>
          <a:lstStyle/>
          <a:p>
            <a:r>
              <a:rPr lang="en-US" dirty="0"/>
              <a:t>GFE: Who &amp; When</a:t>
            </a:r>
          </a:p>
        </p:txBody>
      </p:sp>
      <p:sp>
        <p:nvSpPr>
          <p:cNvPr id="3" name="Content Placeholder 2">
            <a:extLst>
              <a:ext uri="{FF2B5EF4-FFF2-40B4-BE49-F238E27FC236}">
                <a16:creationId xmlns:a16="http://schemas.microsoft.com/office/drawing/2014/main" id="{70900B9C-E038-4641-9209-65EE1C74E939}"/>
              </a:ext>
            </a:extLst>
          </p:cNvPr>
          <p:cNvSpPr>
            <a:spLocks noGrp="1"/>
          </p:cNvSpPr>
          <p:nvPr>
            <p:ph idx="1"/>
          </p:nvPr>
        </p:nvSpPr>
        <p:spPr>
          <a:xfrm>
            <a:off x="551792" y="1356838"/>
            <a:ext cx="10268607" cy="5121275"/>
          </a:xfrm>
        </p:spPr>
        <p:txBody>
          <a:bodyPr>
            <a:normAutofit fontScale="92500" lnSpcReduction="10000"/>
          </a:bodyPr>
          <a:lstStyle/>
          <a:p>
            <a:pPr marL="0" indent="0">
              <a:buNone/>
            </a:pPr>
            <a:r>
              <a:rPr lang="en-US" b="1" dirty="0">
                <a:solidFill>
                  <a:srgbClr val="0070C0"/>
                </a:solidFill>
              </a:rPr>
              <a:t>Who. </a:t>
            </a:r>
            <a:r>
              <a:rPr lang="en-US" dirty="0"/>
              <a:t>The requirement to provide a GFE applies to </a:t>
            </a:r>
            <a:r>
              <a:rPr lang="en-US" b="1" dirty="0"/>
              <a:t>all</a:t>
            </a:r>
            <a:r>
              <a:rPr lang="en-US" dirty="0"/>
              <a:t> physicians or other healthcare providers who act within the scope of practice of that provider’s license or certification.</a:t>
            </a:r>
            <a:endParaRPr lang="en-US" dirty="0">
              <a:solidFill>
                <a:srgbClr val="0070C0"/>
              </a:solidFill>
            </a:endParaRPr>
          </a:p>
          <a:p>
            <a:r>
              <a:rPr lang="en-US" dirty="0"/>
              <a:t>Per </a:t>
            </a:r>
            <a:r>
              <a:rPr lang="en-US" dirty="0">
                <a:hlinkClick r:id="rId2"/>
              </a:rPr>
              <a:t>CMS</a:t>
            </a:r>
            <a:r>
              <a:rPr lang="en-US" dirty="0"/>
              <a:t>: These requirements don’t apply to people with coverage through programs like Medicare, Medicaid, Indian Health Services, Veterans Affairs Health Care, or TRICARE. These programs have other protections against high medical bills.</a:t>
            </a:r>
            <a:br>
              <a:rPr lang="en-US" dirty="0"/>
            </a:br>
            <a:endParaRPr lang="en-US" dirty="0">
              <a:solidFill>
                <a:srgbClr val="0070C0"/>
              </a:solidFill>
            </a:endParaRPr>
          </a:p>
          <a:p>
            <a:pPr marL="0" indent="0">
              <a:buNone/>
            </a:pPr>
            <a:r>
              <a:rPr lang="en-US" b="1" dirty="0">
                <a:solidFill>
                  <a:srgbClr val="0070C0"/>
                </a:solidFill>
              </a:rPr>
              <a:t>When. </a:t>
            </a:r>
            <a:r>
              <a:rPr lang="en-US" dirty="0"/>
              <a:t>The GFE must be provided to a patient when they request or when the service is scheduled. </a:t>
            </a:r>
          </a:p>
          <a:p>
            <a:r>
              <a:rPr lang="en-US" dirty="0"/>
              <a:t>If the service is scheduled more than 10 days in advance, the provider must provide the FTE within 3 business days.</a:t>
            </a:r>
          </a:p>
          <a:p>
            <a:r>
              <a:rPr lang="en-US" dirty="0"/>
              <a:t>If the item/service is scheduled within 3 business days in advance, the GFE must be provided within 1 business day</a:t>
            </a:r>
          </a:p>
        </p:txBody>
      </p:sp>
      <p:sp>
        <p:nvSpPr>
          <p:cNvPr id="5" name="Slide Number Placeholder 4">
            <a:extLst>
              <a:ext uri="{FF2B5EF4-FFF2-40B4-BE49-F238E27FC236}">
                <a16:creationId xmlns:a16="http://schemas.microsoft.com/office/drawing/2014/main" id="{934D7FF9-E6C2-7141-A886-5447662EE609}"/>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64</a:t>
            </a:fld>
            <a:endParaRPr lang="en-US" altLang="en-US" dirty="0"/>
          </a:p>
        </p:txBody>
      </p:sp>
    </p:spTree>
    <p:extLst>
      <p:ext uri="{BB962C8B-B14F-4D97-AF65-F5344CB8AC3E}">
        <p14:creationId xmlns:p14="http://schemas.microsoft.com/office/powerpoint/2010/main" val="3856047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7F4A-0D52-E644-BF89-4A0D2BFE5E51}"/>
              </a:ext>
            </a:extLst>
          </p:cNvPr>
          <p:cNvSpPr>
            <a:spLocks noGrp="1"/>
          </p:cNvSpPr>
          <p:nvPr>
            <p:ph type="title"/>
          </p:nvPr>
        </p:nvSpPr>
        <p:spPr/>
        <p:txBody>
          <a:bodyPr/>
          <a:lstStyle/>
          <a:p>
            <a:r>
              <a:rPr lang="en-US" dirty="0"/>
              <a:t>GFE: What to Include</a:t>
            </a:r>
          </a:p>
        </p:txBody>
      </p:sp>
      <p:sp>
        <p:nvSpPr>
          <p:cNvPr id="3" name="Content Placeholder 2">
            <a:extLst>
              <a:ext uri="{FF2B5EF4-FFF2-40B4-BE49-F238E27FC236}">
                <a16:creationId xmlns:a16="http://schemas.microsoft.com/office/drawing/2014/main" id="{EEBBA56B-5E05-9641-B0BB-99B817689D3E}"/>
              </a:ext>
            </a:extLst>
          </p:cNvPr>
          <p:cNvSpPr>
            <a:spLocks noGrp="1"/>
          </p:cNvSpPr>
          <p:nvPr>
            <p:ph idx="1"/>
          </p:nvPr>
        </p:nvSpPr>
        <p:spPr>
          <a:xfrm>
            <a:off x="609600" y="1646236"/>
            <a:ext cx="10972800" cy="4822826"/>
          </a:xfrm>
        </p:spPr>
        <p:txBody>
          <a:bodyPr>
            <a:noAutofit/>
          </a:bodyPr>
          <a:lstStyle/>
          <a:p>
            <a:pPr>
              <a:lnSpc>
                <a:spcPct val="100000"/>
              </a:lnSpc>
              <a:spcBef>
                <a:spcPts val="0"/>
              </a:spcBef>
            </a:pPr>
            <a:r>
              <a:rPr lang="en-US" sz="2000" dirty="0"/>
              <a:t>Patient’s name and Date of Birth</a:t>
            </a:r>
          </a:p>
          <a:p>
            <a:pPr>
              <a:lnSpc>
                <a:spcPct val="100000"/>
              </a:lnSpc>
              <a:spcBef>
                <a:spcPts val="0"/>
              </a:spcBef>
            </a:pPr>
            <a:r>
              <a:rPr lang="en-US" sz="2000" dirty="0"/>
              <a:t>Date of scheduled services</a:t>
            </a:r>
          </a:p>
          <a:p>
            <a:pPr>
              <a:lnSpc>
                <a:spcPct val="100000"/>
              </a:lnSpc>
              <a:spcBef>
                <a:spcPts val="0"/>
              </a:spcBef>
            </a:pPr>
            <a:r>
              <a:rPr lang="en-US" sz="2000" dirty="0"/>
              <a:t>Name, NPI, and TIN of provider, states and facility location of care</a:t>
            </a:r>
          </a:p>
          <a:p>
            <a:pPr>
              <a:lnSpc>
                <a:spcPct val="100000"/>
              </a:lnSpc>
              <a:spcBef>
                <a:spcPts val="0"/>
              </a:spcBef>
            </a:pPr>
            <a:r>
              <a:rPr lang="en-US" sz="2000" dirty="0"/>
              <a:t>Total Cost of Care for the period of care</a:t>
            </a:r>
          </a:p>
          <a:p>
            <a:pPr>
              <a:lnSpc>
                <a:spcPct val="100000"/>
              </a:lnSpc>
              <a:spcBef>
                <a:spcPts val="0"/>
              </a:spcBef>
            </a:pPr>
            <a:r>
              <a:rPr lang="en-US" sz="2000" dirty="0"/>
              <a:t>Itemized list and description of expected services with service codes</a:t>
            </a:r>
          </a:p>
          <a:p>
            <a:pPr>
              <a:lnSpc>
                <a:spcPct val="100000"/>
              </a:lnSpc>
              <a:spcBef>
                <a:spcPts val="0"/>
              </a:spcBef>
            </a:pPr>
            <a:r>
              <a:rPr lang="en-US" sz="2000" dirty="0"/>
              <a:t>Itemized list of related diagnosis codes and descriptions</a:t>
            </a:r>
          </a:p>
          <a:p>
            <a:pPr>
              <a:lnSpc>
                <a:spcPct val="100000"/>
              </a:lnSpc>
              <a:spcBef>
                <a:spcPts val="0"/>
              </a:spcBef>
            </a:pPr>
            <a:r>
              <a:rPr lang="en-US" sz="2000" dirty="0"/>
              <a:t>All associated and anticipated charges</a:t>
            </a:r>
          </a:p>
          <a:p>
            <a:pPr>
              <a:lnSpc>
                <a:spcPct val="100000"/>
              </a:lnSpc>
              <a:spcBef>
                <a:spcPts val="0"/>
              </a:spcBef>
            </a:pPr>
            <a:r>
              <a:rPr lang="en-US" sz="2000" dirty="0"/>
              <a:t>Disclaimer that there may be additional services which would be scheduled separately that are not reflected</a:t>
            </a:r>
          </a:p>
          <a:p>
            <a:pPr>
              <a:lnSpc>
                <a:spcPct val="100000"/>
              </a:lnSpc>
              <a:spcBef>
                <a:spcPts val="0"/>
              </a:spcBef>
            </a:pPr>
            <a:r>
              <a:rPr lang="en-US" sz="2000" dirty="0"/>
              <a:t>Disclaimer that this information is only an estimate</a:t>
            </a:r>
          </a:p>
          <a:p>
            <a:pPr>
              <a:lnSpc>
                <a:spcPct val="100000"/>
              </a:lnSpc>
              <a:spcBef>
                <a:spcPts val="0"/>
              </a:spcBef>
            </a:pPr>
            <a:r>
              <a:rPr lang="en-US" sz="2000" dirty="0"/>
              <a:t>Disclaimer that informs patient about their right to initiate a dispute resolution process</a:t>
            </a:r>
          </a:p>
          <a:p>
            <a:pPr>
              <a:lnSpc>
                <a:spcPct val="100000"/>
              </a:lnSpc>
              <a:spcBef>
                <a:spcPts val="0"/>
              </a:spcBef>
            </a:pPr>
            <a:r>
              <a:rPr lang="en-US" sz="2000" dirty="0"/>
              <a:t>Disclaimer that the GFE is not a contract</a:t>
            </a:r>
          </a:p>
          <a:p>
            <a:pPr>
              <a:lnSpc>
                <a:spcPct val="100000"/>
              </a:lnSpc>
              <a:spcBef>
                <a:spcPts val="0"/>
              </a:spcBef>
            </a:pPr>
            <a:r>
              <a:rPr lang="en-US" sz="2000" dirty="0"/>
              <a:t>It should not exceed a scope of 12 months</a:t>
            </a:r>
          </a:p>
          <a:p>
            <a:pPr marL="0" indent="0">
              <a:buNone/>
            </a:pPr>
            <a:r>
              <a:rPr lang="en-US" sz="1800" dirty="0"/>
              <a:t>*</a:t>
            </a:r>
            <a:r>
              <a:rPr lang="en-US" sz="1800" b="1" dirty="0">
                <a:solidFill>
                  <a:srgbClr val="C00000"/>
                </a:solidFill>
              </a:rPr>
              <a:t>Note</a:t>
            </a:r>
            <a:r>
              <a:rPr lang="en-US" sz="1800" dirty="0"/>
              <a:t>: If a patient requests a GFE prior to scheduling, the GFE must be given to the patient again once scheduled</a:t>
            </a:r>
          </a:p>
        </p:txBody>
      </p:sp>
      <p:sp>
        <p:nvSpPr>
          <p:cNvPr id="5" name="Slide Number Placeholder 4">
            <a:extLst>
              <a:ext uri="{FF2B5EF4-FFF2-40B4-BE49-F238E27FC236}">
                <a16:creationId xmlns:a16="http://schemas.microsoft.com/office/drawing/2014/main" id="{0A140385-9246-264A-8EE0-A1751362DBC4}"/>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65</a:t>
            </a:fld>
            <a:endParaRPr lang="en-US" altLang="en-US" dirty="0"/>
          </a:p>
        </p:txBody>
      </p:sp>
    </p:spTree>
    <p:extLst>
      <p:ext uri="{BB962C8B-B14F-4D97-AF65-F5344CB8AC3E}">
        <p14:creationId xmlns:p14="http://schemas.microsoft.com/office/powerpoint/2010/main" val="3276695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FF9A9-88E3-AB4F-9D16-3171EAFBDE23}"/>
              </a:ext>
            </a:extLst>
          </p:cNvPr>
          <p:cNvSpPr>
            <a:spLocks noGrp="1"/>
          </p:cNvSpPr>
          <p:nvPr>
            <p:ph type="title"/>
          </p:nvPr>
        </p:nvSpPr>
        <p:spPr/>
        <p:txBody>
          <a:bodyPr/>
          <a:lstStyle/>
          <a:p>
            <a:r>
              <a:rPr lang="en-US" dirty="0"/>
              <a:t>GFE: Multiple Providers</a:t>
            </a:r>
          </a:p>
        </p:txBody>
      </p:sp>
      <p:sp>
        <p:nvSpPr>
          <p:cNvPr id="3" name="Content Placeholder 2">
            <a:extLst>
              <a:ext uri="{FF2B5EF4-FFF2-40B4-BE49-F238E27FC236}">
                <a16:creationId xmlns:a16="http://schemas.microsoft.com/office/drawing/2014/main" id="{99E4CDFB-FFA0-A345-903F-C81496ED5557}"/>
              </a:ext>
            </a:extLst>
          </p:cNvPr>
          <p:cNvSpPr>
            <a:spLocks noGrp="1"/>
          </p:cNvSpPr>
          <p:nvPr>
            <p:ph idx="1"/>
          </p:nvPr>
        </p:nvSpPr>
        <p:spPr>
          <a:xfrm>
            <a:off x="518678" y="1630984"/>
            <a:ext cx="9555488" cy="4505039"/>
          </a:xfrm>
        </p:spPr>
        <p:txBody>
          <a:bodyPr>
            <a:normAutofit/>
          </a:bodyPr>
          <a:lstStyle/>
          <a:p>
            <a:r>
              <a:rPr lang="en-US" dirty="0"/>
              <a:t>Convening Provider: This is the term used for the provider who initially schedules the patient and provides the “primary service”</a:t>
            </a:r>
          </a:p>
          <a:p>
            <a:r>
              <a:rPr lang="en-US" dirty="0"/>
              <a:t>Co-Providers: these are auxiliary providers that support the period of care but did not initially schedule and perform the primary service</a:t>
            </a:r>
          </a:p>
          <a:p>
            <a:r>
              <a:rPr lang="en-US" dirty="0"/>
              <a:t>In 2022, HHS will not require the convening provider to obtain GFEs from co-providers, however, the rule is written to include this as a requirement going forward</a:t>
            </a:r>
          </a:p>
        </p:txBody>
      </p:sp>
      <p:sp>
        <p:nvSpPr>
          <p:cNvPr id="5" name="Slide Number Placeholder 4">
            <a:extLst>
              <a:ext uri="{FF2B5EF4-FFF2-40B4-BE49-F238E27FC236}">
                <a16:creationId xmlns:a16="http://schemas.microsoft.com/office/drawing/2014/main" id="{81E9FF97-5A27-7046-A8E5-7CC4DC4A31F4}"/>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66</a:t>
            </a:fld>
            <a:endParaRPr lang="en-US" altLang="en-US" dirty="0"/>
          </a:p>
        </p:txBody>
      </p:sp>
    </p:spTree>
    <p:extLst>
      <p:ext uri="{BB962C8B-B14F-4D97-AF65-F5344CB8AC3E}">
        <p14:creationId xmlns:p14="http://schemas.microsoft.com/office/powerpoint/2010/main" val="28731503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DEAE-1F46-5A48-BDEE-7F25F0659B93}"/>
              </a:ext>
            </a:extLst>
          </p:cNvPr>
          <p:cNvSpPr>
            <a:spLocks noGrp="1"/>
          </p:cNvSpPr>
          <p:nvPr>
            <p:ph type="title"/>
          </p:nvPr>
        </p:nvSpPr>
        <p:spPr/>
        <p:txBody>
          <a:bodyPr/>
          <a:lstStyle/>
          <a:p>
            <a:r>
              <a:rPr lang="en-US" dirty="0"/>
              <a:t>Patient Dispute Resolution</a:t>
            </a:r>
          </a:p>
        </p:txBody>
      </p:sp>
      <p:sp>
        <p:nvSpPr>
          <p:cNvPr id="3" name="Content Placeholder 2">
            <a:extLst>
              <a:ext uri="{FF2B5EF4-FFF2-40B4-BE49-F238E27FC236}">
                <a16:creationId xmlns:a16="http://schemas.microsoft.com/office/drawing/2014/main" id="{2C842F66-C0EC-234F-ABB6-6832F9FF135A}"/>
              </a:ext>
            </a:extLst>
          </p:cNvPr>
          <p:cNvSpPr>
            <a:spLocks noGrp="1"/>
          </p:cNvSpPr>
          <p:nvPr>
            <p:ph idx="1"/>
          </p:nvPr>
        </p:nvSpPr>
        <p:spPr>
          <a:xfrm>
            <a:off x="609600" y="1600201"/>
            <a:ext cx="9054662" cy="4756150"/>
          </a:xfrm>
        </p:spPr>
        <p:txBody>
          <a:bodyPr>
            <a:normAutofit lnSpcReduction="10000"/>
          </a:bodyPr>
          <a:lstStyle/>
          <a:p>
            <a:pPr marL="0" indent="0">
              <a:buNone/>
            </a:pPr>
            <a:r>
              <a:rPr lang="en-US" dirty="0"/>
              <a:t>If the GFE provided to the patient is exceeded by a substantial amount, the patient has the right by law to seek resolution: </a:t>
            </a:r>
          </a:p>
          <a:p>
            <a:r>
              <a:rPr lang="en-US" dirty="0"/>
              <a:t>This Act defines a substantial amount as $400 or more</a:t>
            </a:r>
          </a:p>
          <a:p>
            <a:r>
              <a:rPr lang="en-US" dirty="0"/>
              <a:t>Notably, this threshold remains the same regardless if additional unforeseen services were added to the plan of care after the GFE was provided.</a:t>
            </a:r>
          </a:p>
          <a:p>
            <a:r>
              <a:rPr lang="en-US" dirty="0"/>
              <a:t>HHS will choose up to there Selected Dispute Resolution Entities (SDREs) in 2022 to resolve claims between patients and providers</a:t>
            </a:r>
          </a:p>
          <a:p>
            <a:r>
              <a:rPr lang="en-US" dirty="0"/>
              <a:t>They will establish a portal online for patients to submit disputes with an administrative processing fee of $25</a:t>
            </a:r>
          </a:p>
        </p:txBody>
      </p:sp>
      <p:sp>
        <p:nvSpPr>
          <p:cNvPr id="5" name="Slide Number Placeholder 4">
            <a:extLst>
              <a:ext uri="{FF2B5EF4-FFF2-40B4-BE49-F238E27FC236}">
                <a16:creationId xmlns:a16="http://schemas.microsoft.com/office/drawing/2014/main" id="{632C0431-9A17-CF4C-BEFA-B236E3EB38D9}"/>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67</a:t>
            </a:fld>
            <a:endParaRPr lang="en-US" altLang="en-US" dirty="0"/>
          </a:p>
        </p:txBody>
      </p:sp>
    </p:spTree>
    <p:extLst>
      <p:ext uri="{BB962C8B-B14F-4D97-AF65-F5344CB8AC3E}">
        <p14:creationId xmlns:p14="http://schemas.microsoft.com/office/powerpoint/2010/main" val="4861633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4511-B458-C04C-B0FC-36E014C53667}"/>
              </a:ext>
            </a:extLst>
          </p:cNvPr>
          <p:cNvSpPr>
            <a:spLocks noGrp="1"/>
          </p:cNvSpPr>
          <p:nvPr>
            <p:ph type="title"/>
          </p:nvPr>
        </p:nvSpPr>
        <p:spPr/>
        <p:txBody>
          <a:bodyPr/>
          <a:lstStyle/>
          <a:p>
            <a:r>
              <a:rPr lang="en-US" dirty="0"/>
              <a:t>Resources</a:t>
            </a:r>
          </a:p>
        </p:txBody>
      </p:sp>
      <p:pic>
        <p:nvPicPr>
          <p:cNvPr id="7" name="Content Placeholder 6" descr="Work tools and supplies">
            <a:extLst>
              <a:ext uri="{FF2B5EF4-FFF2-40B4-BE49-F238E27FC236}">
                <a16:creationId xmlns:a16="http://schemas.microsoft.com/office/drawing/2014/main" id="{63DE67C4-0E9F-5C41-AF3B-C910FEFE3A5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701528" y="1600200"/>
            <a:ext cx="6788944" cy="4525963"/>
          </a:xfrm>
        </p:spPr>
      </p:pic>
      <p:sp>
        <p:nvSpPr>
          <p:cNvPr id="5" name="Slide Number Placeholder 4">
            <a:extLst>
              <a:ext uri="{FF2B5EF4-FFF2-40B4-BE49-F238E27FC236}">
                <a16:creationId xmlns:a16="http://schemas.microsoft.com/office/drawing/2014/main" id="{20C73D8C-3341-C742-BA2E-1BB850C501CB}"/>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68</a:t>
            </a:fld>
            <a:endParaRPr lang="en-US" altLang="en-US" dirty="0"/>
          </a:p>
        </p:txBody>
      </p:sp>
    </p:spTree>
    <p:extLst>
      <p:ext uri="{BB962C8B-B14F-4D97-AF65-F5344CB8AC3E}">
        <p14:creationId xmlns:p14="http://schemas.microsoft.com/office/powerpoint/2010/main" val="554779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042B-6A87-AE41-B0B8-19618D5439CE}"/>
              </a:ext>
            </a:extLst>
          </p:cNvPr>
          <p:cNvSpPr>
            <a:spLocks noGrp="1"/>
          </p:cNvSpPr>
          <p:nvPr>
            <p:ph type="title"/>
          </p:nvPr>
        </p:nvSpPr>
        <p:spPr/>
        <p:txBody>
          <a:bodyPr/>
          <a:lstStyle/>
          <a:p>
            <a:r>
              <a:rPr lang="en-US" dirty="0"/>
              <a:t>CMS Provider Toolkit</a:t>
            </a:r>
          </a:p>
        </p:txBody>
      </p:sp>
      <p:sp>
        <p:nvSpPr>
          <p:cNvPr id="3" name="Content Placeholder 2">
            <a:extLst>
              <a:ext uri="{FF2B5EF4-FFF2-40B4-BE49-F238E27FC236}">
                <a16:creationId xmlns:a16="http://schemas.microsoft.com/office/drawing/2014/main" id="{A8D1F553-9858-4847-8800-8A0536113985}"/>
              </a:ext>
            </a:extLst>
          </p:cNvPr>
          <p:cNvSpPr>
            <a:spLocks noGrp="1"/>
          </p:cNvSpPr>
          <p:nvPr>
            <p:ph idx="1"/>
          </p:nvPr>
        </p:nvSpPr>
        <p:spPr/>
        <p:txBody>
          <a:bodyPr>
            <a:normAutofit fontScale="70000" lnSpcReduction="20000"/>
          </a:bodyPr>
          <a:lstStyle/>
          <a:p>
            <a:pPr marL="0" indent="0">
              <a:lnSpc>
                <a:spcPct val="120000"/>
              </a:lnSpc>
              <a:spcBef>
                <a:spcPts val="0"/>
              </a:spcBef>
              <a:buNone/>
            </a:pPr>
            <a:r>
              <a:rPr lang="en-US" dirty="0"/>
              <a:t>A link to this is in the resources slide at the end and includes:</a:t>
            </a:r>
          </a:p>
          <a:p>
            <a:pPr>
              <a:lnSpc>
                <a:spcPct val="120000"/>
              </a:lnSpc>
              <a:spcBef>
                <a:spcPts val="0"/>
              </a:spcBef>
            </a:pPr>
            <a:r>
              <a:rPr lang="en-US" dirty="0"/>
              <a:t>Right to receive a GFE of Expected Charges Notice (to post)</a:t>
            </a:r>
          </a:p>
          <a:p>
            <a:pPr>
              <a:lnSpc>
                <a:spcPct val="120000"/>
              </a:lnSpc>
              <a:spcBef>
                <a:spcPts val="0"/>
              </a:spcBef>
            </a:pPr>
            <a:r>
              <a:rPr lang="en-US" dirty="0"/>
              <a:t>GFE Template</a:t>
            </a:r>
          </a:p>
          <a:p>
            <a:pPr>
              <a:lnSpc>
                <a:spcPct val="120000"/>
              </a:lnSpc>
              <a:spcBef>
                <a:spcPts val="0"/>
              </a:spcBef>
            </a:pPr>
            <a:r>
              <a:rPr lang="en-US" dirty="0"/>
              <a:t>SDRE Declining Eligibility or Need More Information Notice</a:t>
            </a:r>
          </a:p>
          <a:p>
            <a:pPr>
              <a:lnSpc>
                <a:spcPct val="120000"/>
              </a:lnSpc>
              <a:spcBef>
                <a:spcPts val="0"/>
              </a:spcBef>
            </a:pPr>
            <a:r>
              <a:rPr lang="en-US" dirty="0"/>
              <a:t>PPDR – Dispute Initiation Form</a:t>
            </a:r>
          </a:p>
          <a:p>
            <a:pPr>
              <a:lnSpc>
                <a:spcPct val="120000"/>
              </a:lnSpc>
              <a:spcBef>
                <a:spcPts val="0"/>
              </a:spcBef>
            </a:pPr>
            <a:r>
              <a:rPr lang="en-US" dirty="0"/>
              <a:t>HHS – Appendix SDR Entity Certification Data Elements</a:t>
            </a:r>
          </a:p>
          <a:p>
            <a:pPr>
              <a:lnSpc>
                <a:spcPct val="120000"/>
              </a:lnSpc>
              <a:spcBef>
                <a:spcPts val="0"/>
              </a:spcBef>
            </a:pPr>
            <a:r>
              <a:rPr lang="en-US" dirty="0"/>
              <a:t>HHS – Appendix Vendor Management (VM) Data Elements</a:t>
            </a:r>
          </a:p>
          <a:p>
            <a:pPr>
              <a:lnSpc>
                <a:spcPct val="120000"/>
              </a:lnSpc>
              <a:spcBef>
                <a:spcPts val="0"/>
              </a:spcBef>
            </a:pPr>
            <a:r>
              <a:rPr lang="en-US" dirty="0"/>
              <a:t>HHS – Appendix PPDR Data Elements for Patients and Providers</a:t>
            </a:r>
          </a:p>
          <a:p>
            <a:pPr>
              <a:lnSpc>
                <a:spcPct val="120000"/>
              </a:lnSpc>
              <a:spcBef>
                <a:spcPts val="0"/>
              </a:spcBef>
            </a:pPr>
            <a:r>
              <a:rPr lang="en-US" dirty="0"/>
              <a:t>PPDR – SDRE Determination Notice</a:t>
            </a:r>
          </a:p>
          <a:p>
            <a:pPr>
              <a:lnSpc>
                <a:spcPct val="120000"/>
              </a:lnSpc>
              <a:spcBef>
                <a:spcPts val="0"/>
              </a:spcBef>
            </a:pPr>
            <a:r>
              <a:rPr lang="en-US" dirty="0"/>
              <a:t>PPDR – SDRE Selection Notice</a:t>
            </a:r>
          </a:p>
          <a:p>
            <a:pPr>
              <a:lnSpc>
                <a:spcPct val="120000"/>
              </a:lnSpc>
              <a:spcBef>
                <a:spcPts val="0"/>
              </a:spcBef>
            </a:pPr>
            <a:r>
              <a:rPr lang="en-US" dirty="0"/>
              <a:t>PPDR – Payment Settlement Form</a:t>
            </a:r>
          </a:p>
          <a:p>
            <a:pPr>
              <a:lnSpc>
                <a:spcPct val="120000"/>
              </a:lnSpc>
              <a:spcBef>
                <a:spcPts val="0"/>
              </a:spcBef>
            </a:pPr>
            <a:r>
              <a:rPr lang="en-US" dirty="0"/>
              <a:t>HHS – Appendix – Good Faith Estimate Data Elements</a:t>
            </a:r>
          </a:p>
          <a:p>
            <a:pPr>
              <a:lnSpc>
                <a:spcPct val="120000"/>
              </a:lnSpc>
              <a:spcBef>
                <a:spcPts val="0"/>
              </a:spcBef>
            </a:pPr>
            <a:r>
              <a:rPr lang="en-US" dirty="0"/>
              <a:t>HHS – PRA Supporting Statement</a:t>
            </a:r>
          </a:p>
        </p:txBody>
      </p:sp>
      <p:sp>
        <p:nvSpPr>
          <p:cNvPr id="5" name="Slide Number Placeholder 4">
            <a:extLst>
              <a:ext uri="{FF2B5EF4-FFF2-40B4-BE49-F238E27FC236}">
                <a16:creationId xmlns:a16="http://schemas.microsoft.com/office/drawing/2014/main" id="{9BF09616-8845-1941-991A-D4FF5906408E}"/>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69</a:t>
            </a:fld>
            <a:endParaRPr lang="en-US" altLang="en-US" dirty="0"/>
          </a:p>
        </p:txBody>
      </p:sp>
    </p:spTree>
    <p:extLst>
      <p:ext uri="{BB962C8B-B14F-4D97-AF65-F5344CB8AC3E}">
        <p14:creationId xmlns:p14="http://schemas.microsoft.com/office/powerpoint/2010/main" val="401170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93AB-BB34-094A-8515-A7B00294B41A}"/>
              </a:ext>
            </a:extLst>
          </p:cNvPr>
          <p:cNvSpPr>
            <a:spLocks noGrp="1"/>
          </p:cNvSpPr>
          <p:nvPr>
            <p:ph type="title"/>
          </p:nvPr>
        </p:nvSpPr>
        <p:spPr>
          <a:xfrm>
            <a:off x="381000" y="346361"/>
            <a:ext cx="10515600" cy="1325563"/>
          </a:xfrm>
        </p:spPr>
        <p:txBody>
          <a:bodyPr/>
          <a:lstStyle/>
          <a:p>
            <a:r>
              <a:rPr lang="en-US" dirty="0"/>
              <a:t>Telehealth Mental Health</a:t>
            </a:r>
          </a:p>
        </p:txBody>
      </p:sp>
      <p:sp>
        <p:nvSpPr>
          <p:cNvPr id="3" name="Content Placeholder 2">
            <a:extLst>
              <a:ext uri="{FF2B5EF4-FFF2-40B4-BE49-F238E27FC236}">
                <a16:creationId xmlns:a16="http://schemas.microsoft.com/office/drawing/2014/main" id="{6536CE93-50E5-B940-8172-4D97487B0572}"/>
              </a:ext>
            </a:extLst>
          </p:cNvPr>
          <p:cNvSpPr>
            <a:spLocks noGrp="1"/>
          </p:cNvSpPr>
          <p:nvPr>
            <p:ph idx="1"/>
          </p:nvPr>
        </p:nvSpPr>
        <p:spPr>
          <a:xfrm>
            <a:off x="518678" y="1671924"/>
            <a:ext cx="9799366" cy="4505039"/>
          </a:xfrm>
        </p:spPr>
        <p:txBody>
          <a:bodyPr>
            <a:normAutofit fontScale="92500"/>
          </a:bodyPr>
          <a:lstStyle/>
          <a:p>
            <a:pPr marL="0" indent="0">
              <a:buNone/>
            </a:pPr>
            <a:r>
              <a:rPr lang="en-US" dirty="0"/>
              <a:t>The Consolidation Appropriations Act of 2021 made changes which were recognized and implemented by the CMS CY2022 PFS including:</a:t>
            </a:r>
          </a:p>
          <a:p>
            <a:r>
              <a:rPr lang="en-US" dirty="0"/>
              <a:t>Allowing the patient’s home as a permissible originating site, for telehealth services furnished to a patient with a diagnosed substance use disorder (SUD) for treatment of that disorder or a co-occurring mental health disorder</a:t>
            </a:r>
          </a:p>
          <a:p>
            <a:r>
              <a:rPr lang="en-US" dirty="0"/>
              <a:t>There must be an in-person non-telehealth visit within six months of the initial telehealth visit and a cadence of regular in-person visits will be set by the secretary for subsequent patient services</a:t>
            </a:r>
          </a:p>
          <a:p>
            <a:r>
              <a:rPr lang="en-US" dirty="0"/>
              <a:t>In addition, there must be an in-person visit every 12-months with few exceptions</a:t>
            </a:r>
          </a:p>
        </p:txBody>
      </p:sp>
      <p:sp>
        <p:nvSpPr>
          <p:cNvPr id="5" name="Slide Number Placeholder 4">
            <a:extLst>
              <a:ext uri="{FF2B5EF4-FFF2-40B4-BE49-F238E27FC236}">
                <a16:creationId xmlns:a16="http://schemas.microsoft.com/office/drawing/2014/main" id="{272EE5A5-6794-C543-AA77-4F8D7E552484}"/>
              </a:ext>
            </a:extLst>
          </p:cNvPr>
          <p:cNvSpPr>
            <a:spLocks noGrp="1"/>
          </p:cNvSpPr>
          <p:nvPr>
            <p:ph type="sldNum" sz="quarter" idx="12"/>
          </p:nvPr>
        </p:nvSpPr>
        <p:spPr>
          <a:xfrm>
            <a:off x="9945511" y="630932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7</a:t>
            </a:fld>
            <a:endParaRPr lang="en-US" altLang="en-US" dirty="0"/>
          </a:p>
        </p:txBody>
      </p:sp>
    </p:spTree>
    <p:extLst>
      <p:ext uri="{BB962C8B-B14F-4D97-AF65-F5344CB8AC3E}">
        <p14:creationId xmlns:p14="http://schemas.microsoft.com/office/powerpoint/2010/main" val="23986660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80B4-A098-F146-8C40-EC2F8E9E723A}"/>
              </a:ext>
            </a:extLst>
          </p:cNvPr>
          <p:cNvSpPr>
            <a:spLocks noGrp="1"/>
          </p:cNvSpPr>
          <p:nvPr>
            <p:ph type="title"/>
          </p:nvPr>
        </p:nvSpPr>
        <p:spPr/>
        <p:txBody>
          <a:bodyPr>
            <a:normAutofit/>
          </a:bodyPr>
          <a:lstStyle/>
          <a:p>
            <a:r>
              <a:rPr lang="en-US" dirty="0"/>
              <a:t>Patient Provider Dispute Resolution Form</a:t>
            </a:r>
          </a:p>
        </p:txBody>
      </p:sp>
      <p:sp>
        <p:nvSpPr>
          <p:cNvPr id="3" name="Content Placeholder 2">
            <a:extLst>
              <a:ext uri="{FF2B5EF4-FFF2-40B4-BE49-F238E27FC236}">
                <a16:creationId xmlns:a16="http://schemas.microsoft.com/office/drawing/2014/main" id="{E59848C0-AF4E-1C48-9259-6EC4DE33D459}"/>
              </a:ext>
            </a:extLst>
          </p:cNvPr>
          <p:cNvSpPr>
            <a:spLocks noGrp="1"/>
          </p:cNvSpPr>
          <p:nvPr>
            <p:ph idx="1"/>
          </p:nvPr>
        </p:nvSpPr>
        <p:spPr>
          <a:xfrm>
            <a:off x="609599" y="1600201"/>
            <a:ext cx="6074979" cy="4525963"/>
          </a:xfrm>
        </p:spPr>
        <p:txBody>
          <a:bodyPr>
            <a:normAutofit/>
          </a:bodyPr>
          <a:lstStyle/>
          <a:p>
            <a:pPr marL="0" indent="0" algn="ctr">
              <a:buNone/>
            </a:pPr>
            <a:r>
              <a:rPr lang="en-US" sz="2800" dirty="0"/>
              <a:t>This 5-page form is what the patient would complete to initiate a dispute. The first three questions are qualifier questions. A “no” for any of these will require them to reach out directly to CMS for more information or to the provider to negotiate the bill.</a:t>
            </a:r>
          </a:p>
        </p:txBody>
      </p:sp>
      <p:sp>
        <p:nvSpPr>
          <p:cNvPr id="5" name="Slide Number Placeholder 4">
            <a:extLst>
              <a:ext uri="{FF2B5EF4-FFF2-40B4-BE49-F238E27FC236}">
                <a16:creationId xmlns:a16="http://schemas.microsoft.com/office/drawing/2014/main" id="{ABCCC523-21D0-2C41-A0A8-4DDD91AD7B2A}"/>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70</a:t>
            </a:fld>
            <a:endParaRPr lang="en-US" altLang="en-US" dirty="0"/>
          </a:p>
        </p:txBody>
      </p:sp>
      <p:pic>
        <p:nvPicPr>
          <p:cNvPr id="6" name="Picture 5">
            <a:extLst>
              <a:ext uri="{FF2B5EF4-FFF2-40B4-BE49-F238E27FC236}">
                <a16:creationId xmlns:a16="http://schemas.microsoft.com/office/drawing/2014/main" id="{64B8B2DC-8EE5-2A4B-AC2B-2E8A273E1C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41932" y="1370014"/>
            <a:ext cx="4088524" cy="4756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95839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162C-24AE-B24E-BA9F-8A34F68DF87D}"/>
              </a:ext>
            </a:extLst>
          </p:cNvPr>
          <p:cNvSpPr>
            <a:spLocks noGrp="1"/>
          </p:cNvSpPr>
          <p:nvPr>
            <p:ph type="title"/>
          </p:nvPr>
        </p:nvSpPr>
        <p:spPr/>
        <p:txBody>
          <a:bodyPr/>
          <a:lstStyle/>
          <a:p>
            <a:r>
              <a:rPr lang="en-US" dirty="0"/>
              <a:t>GFE Template</a:t>
            </a:r>
          </a:p>
        </p:txBody>
      </p:sp>
      <p:sp>
        <p:nvSpPr>
          <p:cNvPr id="5" name="Slide Number Placeholder 4">
            <a:extLst>
              <a:ext uri="{FF2B5EF4-FFF2-40B4-BE49-F238E27FC236}">
                <a16:creationId xmlns:a16="http://schemas.microsoft.com/office/drawing/2014/main" id="{C1834E86-9B62-3D47-ADFE-CD4D0DFCA66D}"/>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71</a:t>
            </a:fld>
            <a:endParaRPr lang="en-US" altLang="en-US" dirty="0"/>
          </a:p>
        </p:txBody>
      </p:sp>
      <p:pic>
        <p:nvPicPr>
          <p:cNvPr id="6" name="Picture 5">
            <a:extLst>
              <a:ext uri="{FF2B5EF4-FFF2-40B4-BE49-F238E27FC236}">
                <a16:creationId xmlns:a16="http://schemas.microsoft.com/office/drawing/2014/main" id="{E14EFF07-0C38-AA4D-84E4-BDED97B44C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408768"/>
            <a:ext cx="3191433" cy="407679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19A57DB-9AB1-EF45-819A-9680CF3E83C6}"/>
              </a:ext>
            </a:extLst>
          </p:cNvPr>
          <p:cNvPicPr>
            <a:picLocks noChangeAspect="1"/>
          </p:cNvPicPr>
          <p:nvPr/>
        </p:nvPicPr>
        <p:blipFill>
          <a:blip r:embed="rId3"/>
          <a:stretch>
            <a:fillRect/>
          </a:stretch>
        </p:blipFill>
        <p:spPr>
          <a:xfrm>
            <a:off x="7222953" y="1265283"/>
            <a:ext cx="3067619" cy="392167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FD5350B5-DA5E-1340-BADF-C861D580E454}"/>
              </a:ext>
            </a:extLst>
          </p:cNvPr>
          <p:cNvPicPr>
            <a:picLocks noChangeAspect="1"/>
          </p:cNvPicPr>
          <p:nvPr/>
        </p:nvPicPr>
        <p:blipFill>
          <a:blip r:embed="rId4"/>
          <a:stretch>
            <a:fillRect/>
          </a:stretch>
        </p:blipFill>
        <p:spPr>
          <a:xfrm>
            <a:off x="7929246" y="1828286"/>
            <a:ext cx="3188138" cy="3059424"/>
          </a:xfrm>
          <a:prstGeom prst="rect">
            <a:avLst/>
          </a:prstGeom>
          <a:ln>
            <a:no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B28D51E0-1293-9341-9601-74FDC3AA73FE}"/>
              </a:ext>
            </a:extLst>
          </p:cNvPr>
          <p:cNvGrpSpPr/>
          <p:nvPr/>
        </p:nvGrpSpPr>
        <p:grpSpPr>
          <a:xfrm>
            <a:off x="8504470" y="2302948"/>
            <a:ext cx="3421059" cy="3785389"/>
            <a:chOff x="5575300" y="-211685"/>
            <a:chExt cx="5177654" cy="5691646"/>
          </a:xfrm>
        </p:grpSpPr>
        <p:pic>
          <p:nvPicPr>
            <p:cNvPr id="9" name="Picture 8">
              <a:extLst>
                <a:ext uri="{FF2B5EF4-FFF2-40B4-BE49-F238E27FC236}">
                  <a16:creationId xmlns:a16="http://schemas.microsoft.com/office/drawing/2014/main" id="{D625CC56-0685-194A-8D22-F12C95EAC23F}"/>
                </a:ext>
              </a:extLst>
            </p:cNvPr>
            <p:cNvPicPr>
              <a:picLocks noChangeAspect="1"/>
            </p:cNvPicPr>
            <p:nvPr/>
          </p:nvPicPr>
          <p:blipFill>
            <a:blip r:embed="rId5"/>
            <a:stretch>
              <a:fillRect/>
            </a:stretch>
          </p:blipFill>
          <p:spPr>
            <a:xfrm>
              <a:off x="5609454" y="-211685"/>
              <a:ext cx="5143500" cy="39878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D85D502-2A60-9A47-AB20-1A89067C3A69}"/>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575300" y="3767682"/>
              <a:ext cx="5149490" cy="1712279"/>
            </a:xfrm>
            <a:prstGeom prst="rect">
              <a:avLst/>
            </a:prstGeom>
            <a:ln>
              <a:noFill/>
            </a:ln>
            <a:effectLst>
              <a:outerShdw blurRad="292100" dist="139700" dir="2700000" algn="tl" rotWithShape="0">
                <a:srgbClr val="333333">
                  <a:alpha val="65000"/>
                </a:srgbClr>
              </a:outerShdw>
            </a:effectLst>
          </p:spPr>
        </p:pic>
      </p:grpSp>
      <p:sp>
        <p:nvSpPr>
          <p:cNvPr id="12" name="TextBox 11">
            <a:extLst>
              <a:ext uri="{FF2B5EF4-FFF2-40B4-BE49-F238E27FC236}">
                <a16:creationId xmlns:a16="http://schemas.microsoft.com/office/drawing/2014/main" id="{BBB570BC-5729-2445-92CB-C9B4E598E077}"/>
              </a:ext>
            </a:extLst>
          </p:cNvPr>
          <p:cNvSpPr txBox="1"/>
          <p:nvPr/>
        </p:nvSpPr>
        <p:spPr>
          <a:xfrm>
            <a:off x="518678" y="1465172"/>
            <a:ext cx="5013434" cy="3785652"/>
          </a:xfrm>
          <a:prstGeom prst="rect">
            <a:avLst/>
          </a:prstGeom>
          <a:noFill/>
        </p:spPr>
        <p:txBody>
          <a:bodyPr wrap="square" rtlCol="0">
            <a:spAutoFit/>
          </a:bodyPr>
          <a:lstStyle/>
          <a:p>
            <a:r>
              <a:rPr lang="en-US" sz="2400" dirty="0"/>
              <a:t>This ten-page document includes the information and form template required to begin the GFE process right away. There have templated out sections for three providers/facilities to start and providers can add on to that as needed.</a:t>
            </a:r>
          </a:p>
          <a:p>
            <a:endParaRPr lang="en-US" sz="2400" dirty="0"/>
          </a:p>
          <a:p>
            <a:r>
              <a:rPr lang="en-US" sz="2400" dirty="0"/>
              <a:t>Download this toolkit and educate staff right away to ensure compliance.</a:t>
            </a:r>
          </a:p>
        </p:txBody>
      </p:sp>
    </p:spTree>
    <p:extLst>
      <p:ext uri="{BB962C8B-B14F-4D97-AF65-F5344CB8AC3E}">
        <p14:creationId xmlns:p14="http://schemas.microsoft.com/office/powerpoint/2010/main" val="27600825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DF7BEF-8113-A547-B591-5642C742CDA1}"/>
              </a:ext>
            </a:extLst>
          </p:cNvPr>
          <p:cNvSpPr>
            <a:spLocks noGrp="1"/>
          </p:cNvSpPr>
          <p:nvPr>
            <p:ph type="title"/>
          </p:nvPr>
        </p:nvSpPr>
        <p:spPr/>
        <p:txBody>
          <a:bodyPr/>
          <a:lstStyle/>
          <a:p>
            <a:pPr algn="ctr"/>
            <a:r>
              <a:rPr lang="en-US" dirty="0"/>
              <a:t>OIG Workplan</a:t>
            </a:r>
          </a:p>
        </p:txBody>
      </p:sp>
      <p:pic>
        <p:nvPicPr>
          <p:cNvPr id="10" name="Picture Placeholder 9" descr="Hourglass">
            <a:extLst>
              <a:ext uri="{FF2B5EF4-FFF2-40B4-BE49-F238E27FC236}">
                <a16:creationId xmlns:a16="http://schemas.microsoft.com/office/drawing/2014/main" id="{F2A8F585-0915-9D4E-BD58-5730C8B7E01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Slide Number Placeholder 4">
            <a:extLst>
              <a:ext uri="{FF2B5EF4-FFF2-40B4-BE49-F238E27FC236}">
                <a16:creationId xmlns:a16="http://schemas.microsoft.com/office/drawing/2014/main" id="{C53E2826-6866-D641-B2A1-5AF107FBC046}"/>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72</a:t>
            </a:fld>
            <a:endParaRPr lang="en-US" altLang="en-US" dirty="0"/>
          </a:p>
        </p:txBody>
      </p:sp>
    </p:spTree>
    <p:extLst>
      <p:ext uri="{BB962C8B-B14F-4D97-AF65-F5344CB8AC3E}">
        <p14:creationId xmlns:p14="http://schemas.microsoft.com/office/powerpoint/2010/main" val="2957162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3DB901-10C0-9444-AF34-84CDF61CA8EC}"/>
              </a:ext>
            </a:extLst>
          </p:cNvPr>
          <p:cNvSpPr>
            <a:spLocks noGrp="1"/>
          </p:cNvSpPr>
          <p:nvPr>
            <p:ph type="title"/>
          </p:nvPr>
        </p:nvSpPr>
        <p:spPr/>
        <p:txBody>
          <a:bodyPr/>
          <a:lstStyle/>
          <a:p>
            <a:r>
              <a:rPr lang="en-US" dirty="0"/>
              <a:t>OIG Workplan</a:t>
            </a:r>
          </a:p>
        </p:txBody>
      </p:sp>
      <p:sp>
        <p:nvSpPr>
          <p:cNvPr id="8" name="Content Placeholder 7">
            <a:extLst>
              <a:ext uri="{FF2B5EF4-FFF2-40B4-BE49-F238E27FC236}">
                <a16:creationId xmlns:a16="http://schemas.microsoft.com/office/drawing/2014/main" id="{1E32A695-1363-5141-A30B-8D2CC9A01662}"/>
              </a:ext>
            </a:extLst>
          </p:cNvPr>
          <p:cNvSpPr>
            <a:spLocks noGrp="1"/>
          </p:cNvSpPr>
          <p:nvPr>
            <p:ph idx="1"/>
          </p:nvPr>
        </p:nvSpPr>
        <p:spPr/>
        <p:txBody>
          <a:bodyPr>
            <a:normAutofit/>
          </a:bodyPr>
          <a:lstStyle/>
          <a:p>
            <a:r>
              <a:rPr lang="en-US" dirty="0"/>
              <a:t>OIG updates their workplan monthly</a:t>
            </a:r>
          </a:p>
          <a:p>
            <a:r>
              <a:rPr lang="en-US" dirty="0"/>
              <a:t>Completed items remain in the OIG workplan for one-month post-completion</a:t>
            </a:r>
          </a:p>
          <a:p>
            <a:r>
              <a:rPr lang="en-US" dirty="0"/>
              <a:t>The top priorities for 2022, per OIG, include:</a:t>
            </a:r>
          </a:p>
          <a:p>
            <a:pPr lvl="1"/>
            <a:r>
              <a:rPr lang="en-US" dirty="0"/>
              <a:t>Safeguarding public health</a:t>
            </a:r>
          </a:p>
          <a:p>
            <a:pPr lvl="1"/>
            <a:r>
              <a:rPr lang="en-US" dirty="0"/>
              <a:t>Ensuring the financial integrity of HHS programs</a:t>
            </a:r>
          </a:p>
          <a:p>
            <a:pPr lvl="1"/>
            <a:r>
              <a:rPr lang="en-US" dirty="0"/>
              <a:t>Delivering Value, Quality, and Improved Outcomes in Medicare and Medicaid</a:t>
            </a:r>
          </a:p>
          <a:p>
            <a:pPr lvl="1"/>
            <a:r>
              <a:rPr lang="en-US" dirty="0"/>
              <a:t>Protecting the Health and Safety of HHS Beneficiaries</a:t>
            </a:r>
          </a:p>
          <a:p>
            <a:pPr lvl="1"/>
            <a:r>
              <a:rPr lang="en-US" dirty="0"/>
              <a:t>Harnessing Data To Improve Health and Well-Being of Individuals</a:t>
            </a:r>
          </a:p>
          <a:p>
            <a:pPr lvl="1"/>
            <a:r>
              <a:rPr lang="en-US" dirty="0"/>
              <a:t>Improving Collaboration To Better Serve Our Nation</a:t>
            </a:r>
          </a:p>
          <a:p>
            <a:endParaRPr lang="en-US" dirty="0"/>
          </a:p>
        </p:txBody>
      </p:sp>
      <p:sp>
        <p:nvSpPr>
          <p:cNvPr id="6" name="Slide Number Placeholder 5">
            <a:extLst>
              <a:ext uri="{FF2B5EF4-FFF2-40B4-BE49-F238E27FC236}">
                <a16:creationId xmlns:a16="http://schemas.microsoft.com/office/drawing/2014/main" id="{436B49D5-37E5-4568-94AC-D9D3EEB72D10}"/>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73</a:t>
            </a:fld>
            <a:endParaRPr lang="en-US" altLang="en-US" dirty="0"/>
          </a:p>
        </p:txBody>
      </p:sp>
      <p:sp>
        <p:nvSpPr>
          <p:cNvPr id="9" name="Rectangle 8">
            <a:extLst>
              <a:ext uri="{FF2B5EF4-FFF2-40B4-BE49-F238E27FC236}">
                <a16:creationId xmlns:a16="http://schemas.microsoft.com/office/drawing/2014/main" id="{5A46BF3A-4D6B-5140-8E6F-DC9BEBB70618}"/>
              </a:ext>
            </a:extLst>
          </p:cNvPr>
          <p:cNvSpPr/>
          <p:nvPr/>
        </p:nvSpPr>
        <p:spPr>
          <a:xfrm>
            <a:off x="6081215" y="6126164"/>
            <a:ext cx="4572000" cy="276999"/>
          </a:xfrm>
          <a:prstGeom prst="rect">
            <a:avLst/>
          </a:prstGeom>
        </p:spPr>
        <p:txBody>
          <a:bodyPr>
            <a:spAutoFit/>
          </a:bodyPr>
          <a:lstStyle/>
          <a:p>
            <a:r>
              <a:rPr lang="en-US" sz="1200" dirty="0"/>
              <a:t>https://</a:t>
            </a:r>
            <a:r>
              <a:rPr lang="en-US" sz="1200" dirty="0" err="1"/>
              <a:t>oig.hhs.gov</a:t>
            </a:r>
            <a:r>
              <a:rPr lang="en-US" sz="1200" dirty="0"/>
              <a:t>/reports-and-publications/workplan/</a:t>
            </a:r>
            <a:r>
              <a:rPr lang="en-US" sz="1200" dirty="0" err="1"/>
              <a:t>index.asp</a:t>
            </a:r>
            <a:endParaRPr lang="en-US" sz="1200" dirty="0"/>
          </a:p>
        </p:txBody>
      </p:sp>
    </p:spTree>
    <p:extLst>
      <p:ext uri="{BB962C8B-B14F-4D97-AF65-F5344CB8AC3E}">
        <p14:creationId xmlns:p14="http://schemas.microsoft.com/office/powerpoint/2010/main" val="354692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10CBF-F01E-FE45-AB27-8C422C2393A4}"/>
              </a:ext>
            </a:extLst>
          </p:cNvPr>
          <p:cNvSpPr>
            <a:spLocks noGrp="1"/>
          </p:cNvSpPr>
          <p:nvPr>
            <p:ph type="title"/>
          </p:nvPr>
        </p:nvSpPr>
        <p:spPr/>
        <p:txBody>
          <a:bodyPr>
            <a:normAutofit/>
          </a:bodyPr>
          <a:lstStyle/>
          <a:p>
            <a:r>
              <a:rPr lang="en-US" dirty="0"/>
              <a:t>Recently Added to OIG Workplan</a:t>
            </a:r>
          </a:p>
        </p:txBody>
      </p:sp>
      <p:sp>
        <p:nvSpPr>
          <p:cNvPr id="3" name="Content Placeholder 2">
            <a:extLst>
              <a:ext uri="{FF2B5EF4-FFF2-40B4-BE49-F238E27FC236}">
                <a16:creationId xmlns:a16="http://schemas.microsoft.com/office/drawing/2014/main" id="{70059391-DFCD-2E4C-8026-FDDD0E19C457}"/>
              </a:ext>
            </a:extLst>
          </p:cNvPr>
          <p:cNvSpPr>
            <a:spLocks noGrp="1"/>
          </p:cNvSpPr>
          <p:nvPr>
            <p:ph idx="1"/>
          </p:nvPr>
        </p:nvSpPr>
        <p:spPr>
          <a:xfrm>
            <a:off x="518678" y="2033873"/>
            <a:ext cx="10835122" cy="4505039"/>
          </a:xfrm>
        </p:spPr>
        <p:txBody>
          <a:bodyPr>
            <a:normAutofit/>
          </a:bodyPr>
          <a:lstStyle/>
          <a:p>
            <a:r>
              <a:rPr lang="en-US" dirty="0"/>
              <a:t>Nursing Home Reporting of COVID-19 Data to the National Healthcare Safety Network</a:t>
            </a:r>
          </a:p>
          <a:p>
            <a:r>
              <a:rPr lang="en-US" dirty="0"/>
              <a:t>Toolkit for Identifying Adverse Events Through Medical Record Review</a:t>
            </a:r>
          </a:p>
          <a:p>
            <a:r>
              <a:rPr lang="en-US" dirty="0"/>
              <a:t>Adverse Events: Disparities Among Hospitalized Medicare Patients</a:t>
            </a:r>
          </a:p>
          <a:p>
            <a:r>
              <a:rPr lang="en-US" dirty="0"/>
              <a:t>OIG Oversight of State Medicaid Fraud Control Units</a:t>
            </a:r>
          </a:p>
          <a:p>
            <a:r>
              <a:rPr lang="en-US" dirty="0"/>
              <a:t>Comparison of Average Sales Prices and Average Manufacturer Prices</a:t>
            </a:r>
          </a:p>
          <a:p>
            <a:r>
              <a:rPr lang="en-US" dirty="0"/>
              <a:t>Audit of IHS Telehealth Technologies' Cybersecurity Controls</a:t>
            </a:r>
          </a:p>
        </p:txBody>
      </p:sp>
      <p:sp>
        <p:nvSpPr>
          <p:cNvPr id="5" name="Slide Number Placeholder 4">
            <a:extLst>
              <a:ext uri="{FF2B5EF4-FFF2-40B4-BE49-F238E27FC236}">
                <a16:creationId xmlns:a16="http://schemas.microsoft.com/office/drawing/2014/main" id="{5A416792-A1CE-824F-8C0C-8D018E4F4FA6}"/>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74</a:t>
            </a:fld>
            <a:endParaRPr lang="en-US" altLang="en-US" dirty="0"/>
          </a:p>
        </p:txBody>
      </p:sp>
    </p:spTree>
    <p:extLst>
      <p:ext uri="{BB962C8B-B14F-4D97-AF65-F5344CB8AC3E}">
        <p14:creationId xmlns:p14="http://schemas.microsoft.com/office/powerpoint/2010/main" val="41411000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vintage weighing scales">
            <a:extLst>
              <a:ext uri="{FF2B5EF4-FFF2-40B4-BE49-F238E27FC236}">
                <a16:creationId xmlns:a16="http://schemas.microsoft.com/office/drawing/2014/main" id="{794C1C45-19A7-024B-A113-C91B903F355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359229" y="326570"/>
            <a:ext cx="11473542" cy="6204859"/>
          </a:xfrm>
          <a:noFill/>
        </p:spPr>
      </p:pic>
      <p:sp>
        <p:nvSpPr>
          <p:cNvPr id="4" name="Title 3">
            <a:extLst>
              <a:ext uri="{FF2B5EF4-FFF2-40B4-BE49-F238E27FC236}">
                <a16:creationId xmlns:a16="http://schemas.microsoft.com/office/drawing/2014/main" id="{F36E156C-FF03-304A-90E0-0A1EEE0B1CE1}"/>
              </a:ext>
            </a:extLst>
          </p:cNvPr>
          <p:cNvSpPr>
            <a:spLocks noGrp="1"/>
          </p:cNvSpPr>
          <p:nvPr>
            <p:ph type="title"/>
          </p:nvPr>
        </p:nvSpPr>
        <p:spPr>
          <a:xfrm>
            <a:off x="359229" y="558802"/>
            <a:ext cx="8333222" cy="939798"/>
          </a:xfrm>
        </p:spPr>
        <p:txBody>
          <a:bodyPr anchor="ctr">
            <a:normAutofit/>
          </a:bodyPr>
          <a:lstStyle/>
          <a:p>
            <a:r>
              <a:rPr lang="en-US" sz="2300" dirty="0">
                <a:solidFill>
                  <a:schemeClr val="tx2"/>
                </a:solidFill>
              </a:rPr>
              <a:t>HIPAA’s Right to Access &amp;  OCR Settlements Related to the </a:t>
            </a:r>
            <a:br>
              <a:rPr lang="en-US" sz="2300" dirty="0">
                <a:solidFill>
                  <a:schemeClr val="tx2"/>
                </a:solidFill>
              </a:rPr>
            </a:br>
            <a:r>
              <a:rPr lang="en-US" sz="2300" dirty="0">
                <a:solidFill>
                  <a:schemeClr val="tx2"/>
                </a:solidFill>
              </a:rPr>
              <a:t>Right to Access Initiative</a:t>
            </a:r>
          </a:p>
        </p:txBody>
      </p:sp>
    </p:spTree>
    <p:extLst>
      <p:ext uri="{BB962C8B-B14F-4D97-AF65-F5344CB8AC3E}">
        <p14:creationId xmlns:p14="http://schemas.microsoft.com/office/powerpoint/2010/main" val="42528836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478376-5A35-EC48-9E8C-7AF5CED32935}"/>
              </a:ext>
            </a:extLst>
          </p:cNvPr>
          <p:cNvSpPr>
            <a:spLocks noGrp="1"/>
          </p:cNvSpPr>
          <p:nvPr>
            <p:ph type="title"/>
          </p:nvPr>
        </p:nvSpPr>
        <p:spPr/>
        <p:txBody>
          <a:bodyPr/>
          <a:lstStyle/>
          <a:p>
            <a:r>
              <a:rPr lang="en-US" dirty="0"/>
              <a:t>Right of Access Initiative</a:t>
            </a:r>
          </a:p>
        </p:txBody>
      </p:sp>
      <p:sp>
        <p:nvSpPr>
          <p:cNvPr id="8" name="Content Placeholder 7">
            <a:extLst>
              <a:ext uri="{FF2B5EF4-FFF2-40B4-BE49-F238E27FC236}">
                <a16:creationId xmlns:a16="http://schemas.microsoft.com/office/drawing/2014/main" id="{B1B1F951-A574-7346-90C2-0D35206171F7}"/>
              </a:ext>
            </a:extLst>
          </p:cNvPr>
          <p:cNvSpPr>
            <a:spLocks noGrp="1"/>
          </p:cNvSpPr>
          <p:nvPr>
            <p:ph idx="1"/>
          </p:nvPr>
        </p:nvSpPr>
        <p:spPr>
          <a:xfrm>
            <a:off x="798297" y="1604154"/>
            <a:ext cx="9606944" cy="4505039"/>
          </a:xfrm>
        </p:spPr>
        <p:txBody>
          <a:bodyPr>
            <a:normAutofit/>
          </a:bodyPr>
          <a:lstStyle/>
          <a:p>
            <a:r>
              <a:rPr lang="en-US" dirty="0"/>
              <a:t>Announced in 2019, this initiative evidences OCRs determination to ensure patient’s timely access to their records</a:t>
            </a:r>
          </a:p>
          <a:p>
            <a:r>
              <a:rPr lang="en-US" dirty="0"/>
              <a:t>HIPAA regulations require that:</a:t>
            </a:r>
          </a:p>
          <a:p>
            <a:pPr lvl="1"/>
            <a:r>
              <a:rPr lang="en-US" sz="2400" dirty="0"/>
              <a:t>“an individual has a right of access to inspect and obtain a copy of protected health information about the individual in a designated record set, for as long as the protected health information is maintained in the designated record set, except for: (</a:t>
            </a:r>
            <a:r>
              <a:rPr lang="en-US" sz="2400" dirty="0" err="1"/>
              <a:t>i</a:t>
            </a:r>
            <a:r>
              <a:rPr lang="en-US" sz="2400" dirty="0"/>
              <a:t>) psychotherapy notes; and (ii) information compiled in reasonable anticipation of, or for use in, a civil, criminal, or administrative action or proceeding.”</a:t>
            </a:r>
          </a:p>
        </p:txBody>
      </p:sp>
      <p:sp>
        <p:nvSpPr>
          <p:cNvPr id="6" name="Slide Number Placeholder 5">
            <a:extLst>
              <a:ext uri="{FF2B5EF4-FFF2-40B4-BE49-F238E27FC236}">
                <a16:creationId xmlns:a16="http://schemas.microsoft.com/office/drawing/2014/main" id="{EA970E79-496E-D440-881C-73F41836BD96}"/>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76</a:t>
            </a:fld>
            <a:endParaRPr lang="en-US" altLang="en-US" dirty="0"/>
          </a:p>
        </p:txBody>
      </p:sp>
    </p:spTree>
    <p:extLst>
      <p:ext uri="{BB962C8B-B14F-4D97-AF65-F5344CB8AC3E}">
        <p14:creationId xmlns:p14="http://schemas.microsoft.com/office/powerpoint/2010/main" val="42059908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0E81-8662-C846-B9FB-721962941DDA}"/>
              </a:ext>
            </a:extLst>
          </p:cNvPr>
          <p:cNvSpPr>
            <a:spLocks noGrp="1"/>
          </p:cNvSpPr>
          <p:nvPr>
            <p:ph type="title"/>
          </p:nvPr>
        </p:nvSpPr>
        <p:spPr/>
        <p:txBody>
          <a:bodyPr/>
          <a:lstStyle/>
          <a:p>
            <a:r>
              <a:rPr lang="en-US" dirty="0"/>
              <a:t>Access &amp; Fees</a:t>
            </a:r>
          </a:p>
        </p:txBody>
      </p:sp>
      <p:sp>
        <p:nvSpPr>
          <p:cNvPr id="3" name="Content Placeholder 2">
            <a:extLst>
              <a:ext uri="{FF2B5EF4-FFF2-40B4-BE49-F238E27FC236}">
                <a16:creationId xmlns:a16="http://schemas.microsoft.com/office/drawing/2014/main" id="{D9D4AF2D-5F5A-544B-A91D-FF61051AD3C1}"/>
              </a:ext>
            </a:extLst>
          </p:cNvPr>
          <p:cNvSpPr>
            <a:spLocks noGrp="1"/>
          </p:cNvSpPr>
          <p:nvPr>
            <p:ph idx="1"/>
          </p:nvPr>
        </p:nvSpPr>
        <p:spPr>
          <a:xfrm>
            <a:off x="518678" y="1438763"/>
            <a:ext cx="10515600" cy="4351338"/>
          </a:xfrm>
        </p:spPr>
        <p:txBody>
          <a:bodyPr>
            <a:normAutofit/>
          </a:bodyPr>
          <a:lstStyle/>
          <a:p>
            <a:r>
              <a:rPr lang="en-US" dirty="0"/>
              <a:t>Access to the requested information should be provided within 30 days of receiving the request for access, unless there is a specific reason why it cannot be provided so quickly</a:t>
            </a:r>
          </a:p>
          <a:p>
            <a:r>
              <a:rPr lang="en-US" dirty="0"/>
              <a:t>If there is a need to extend beyond 30 days:</a:t>
            </a:r>
          </a:p>
          <a:p>
            <a:pPr lvl="1"/>
            <a:r>
              <a:rPr lang="en-US" sz="2400" dirty="0"/>
              <a:t>Facility must provide a written explanation to the patient about the reason for the delay</a:t>
            </a:r>
          </a:p>
          <a:p>
            <a:pPr lvl="1"/>
            <a:r>
              <a:rPr lang="en-US" sz="2400" dirty="0"/>
              <a:t>The request must be fulfilled within 60 days of the initial request with only one extension being allowed per request</a:t>
            </a:r>
          </a:p>
        </p:txBody>
      </p:sp>
      <p:sp>
        <p:nvSpPr>
          <p:cNvPr id="5" name="Slide Number Placeholder 4">
            <a:extLst>
              <a:ext uri="{FF2B5EF4-FFF2-40B4-BE49-F238E27FC236}">
                <a16:creationId xmlns:a16="http://schemas.microsoft.com/office/drawing/2014/main" id="{AD17091C-FC7F-2E40-993D-3EC4F84144AD}"/>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77</a:t>
            </a:fld>
            <a:endParaRPr lang="en-US" altLang="en-US" dirty="0"/>
          </a:p>
        </p:txBody>
      </p:sp>
      <p:sp>
        <p:nvSpPr>
          <p:cNvPr id="6" name="Content Placeholder 2">
            <a:extLst>
              <a:ext uri="{FF2B5EF4-FFF2-40B4-BE49-F238E27FC236}">
                <a16:creationId xmlns:a16="http://schemas.microsoft.com/office/drawing/2014/main" id="{0EAADCDC-3159-7442-9D33-26285C51D264}"/>
              </a:ext>
            </a:extLst>
          </p:cNvPr>
          <p:cNvSpPr txBox="1">
            <a:spLocks/>
          </p:cNvSpPr>
          <p:nvPr/>
        </p:nvSpPr>
        <p:spPr>
          <a:xfrm>
            <a:off x="518678" y="4706513"/>
            <a:ext cx="10835122" cy="1757076"/>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Facilities may charge a small, reasonable fee for providing a copy of PHI</a:t>
            </a:r>
          </a:p>
          <a:p>
            <a:pPr lvl="1"/>
            <a:r>
              <a:rPr lang="en-US" dirty="0"/>
              <a:t>It may only be a fee to cover the cost of creating the copied record</a:t>
            </a:r>
          </a:p>
          <a:p>
            <a:r>
              <a:rPr lang="en-US" dirty="0"/>
              <a:t>This fee is not allowed to include any other associated costs, even if other costs appear to be authorized by state law</a:t>
            </a:r>
          </a:p>
          <a:p>
            <a:endParaRPr lang="en-US" dirty="0"/>
          </a:p>
        </p:txBody>
      </p:sp>
    </p:spTree>
    <p:extLst>
      <p:ext uri="{BB962C8B-B14F-4D97-AF65-F5344CB8AC3E}">
        <p14:creationId xmlns:p14="http://schemas.microsoft.com/office/powerpoint/2010/main" val="4022621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6F11-C25E-3549-BFD3-52D6F8D7426D}"/>
              </a:ext>
            </a:extLst>
          </p:cNvPr>
          <p:cNvSpPr>
            <a:spLocks noGrp="1"/>
          </p:cNvSpPr>
          <p:nvPr>
            <p:ph type="title"/>
          </p:nvPr>
        </p:nvSpPr>
        <p:spPr/>
        <p:txBody>
          <a:bodyPr/>
          <a:lstStyle/>
          <a:p>
            <a:r>
              <a:rPr lang="en-US" dirty="0"/>
              <a:t>Settlements for Violations</a:t>
            </a:r>
          </a:p>
        </p:txBody>
      </p:sp>
      <p:sp>
        <p:nvSpPr>
          <p:cNvPr id="3" name="Content Placeholder 2">
            <a:extLst>
              <a:ext uri="{FF2B5EF4-FFF2-40B4-BE49-F238E27FC236}">
                <a16:creationId xmlns:a16="http://schemas.microsoft.com/office/drawing/2014/main" id="{51E7111A-28D4-CD48-A6BE-C1DF4DD80DAB}"/>
              </a:ext>
            </a:extLst>
          </p:cNvPr>
          <p:cNvSpPr>
            <a:spLocks noGrp="1"/>
          </p:cNvSpPr>
          <p:nvPr>
            <p:ph idx="1"/>
          </p:nvPr>
        </p:nvSpPr>
        <p:spPr>
          <a:xfrm>
            <a:off x="518678" y="1671924"/>
            <a:ext cx="9287474" cy="4505039"/>
          </a:xfrm>
        </p:spPr>
        <p:txBody>
          <a:bodyPr>
            <a:normAutofit/>
          </a:bodyPr>
          <a:lstStyle/>
          <a:p>
            <a:pPr marL="0" indent="0">
              <a:buNone/>
            </a:pPr>
            <a:r>
              <a:rPr lang="en-US" dirty="0"/>
              <a:t>OCR has completed twenty investigations into allegations of access violations:</a:t>
            </a:r>
          </a:p>
          <a:p>
            <a:r>
              <a:rPr lang="en-US" dirty="0"/>
              <a:t>2019 – two settlements for $85,000 each</a:t>
            </a:r>
          </a:p>
          <a:p>
            <a:r>
              <a:rPr lang="en-US" dirty="0"/>
              <a:t>2020 – eleven settlements ranging from $3,500 to $160,000</a:t>
            </a:r>
          </a:p>
          <a:p>
            <a:r>
              <a:rPr lang="en-US" dirty="0"/>
              <a:t>2021 – seven settlements ranging from $5,000 to $200,000</a:t>
            </a:r>
          </a:p>
          <a:p>
            <a:pPr marL="0" indent="0">
              <a:buNone/>
            </a:pPr>
            <a:endParaRPr lang="en-US" dirty="0"/>
          </a:p>
          <a:p>
            <a:pPr marL="0" indent="0">
              <a:buNone/>
            </a:pPr>
            <a:r>
              <a:rPr lang="en-US" b="1" dirty="0"/>
              <a:t>All twenty investigations have found misconduct and have had a fine assessed.</a:t>
            </a:r>
          </a:p>
        </p:txBody>
      </p:sp>
      <p:sp>
        <p:nvSpPr>
          <p:cNvPr id="5" name="Slide Number Placeholder 4">
            <a:extLst>
              <a:ext uri="{FF2B5EF4-FFF2-40B4-BE49-F238E27FC236}">
                <a16:creationId xmlns:a16="http://schemas.microsoft.com/office/drawing/2014/main" id="{ABB5BCC5-2F5E-1144-BA26-3C1D0C009C04}"/>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78</a:t>
            </a:fld>
            <a:endParaRPr lang="en-US" altLang="en-US" dirty="0"/>
          </a:p>
        </p:txBody>
      </p:sp>
    </p:spTree>
    <p:extLst>
      <p:ext uri="{BB962C8B-B14F-4D97-AF65-F5344CB8AC3E}">
        <p14:creationId xmlns:p14="http://schemas.microsoft.com/office/powerpoint/2010/main" val="21485802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3B26-C16B-F444-A9F3-0BED8E2F8DCD}"/>
              </a:ext>
            </a:extLst>
          </p:cNvPr>
          <p:cNvSpPr>
            <a:spLocks noGrp="1"/>
          </p:cNvSpPr>
          <p:nvPr>
            <p:ph type="title"/>
          </p:nvPr>
        </p:nvSpPr>
        <p:spPr/>
        <p:txBody>
          <a:bodyPr/>
          <a:lstStyle/>
          <a:p>
            <a:r>
              <a:rPr lang="en-US" dirty="0"/>
              <a:t>Ensure Compliance</a:t>
            </a:r>
          </a:p>
        </p:txBody>
      </p:sp>
      <p:sp>
        <p:nvSpPr>
          <p:cNvPr id="3" name="Content Placeholder 2">
            <a:extLst>
              <a:ext uri="{FF2B5EF4-FFF2-40B4-BE49-F238E27FC236}">
                <a16:creationId xmlns:a16="http://schemas.microsoft.com/office/drawing/2014/main" id="{C5AA7A70-69AE-2548-B268-A03AAF6ADB38}"/>
              </a:ext>
            </a:extLst>
          </p:cNvPr>
          <p:cNvSpPr>
            <a:spLocks noGrp="1"/>
          </p:cNvSpPr>
          <p:nvPr>
            <p:ph idx="1"/>
          </p:nvPr>
        </p:nvSpPr>
        <p:spPr>
          <a:xfrm>
            <a:off x="518678" y="1671924"/>
            <a:ext cx="9839267" cy="4505039"/>
          </a:xfrm>
        </p:spPr>
        <p:txBody>
          <a:bodyPr>
            <a:normAutofit/>
          </a:bodyPr>
          <a:lstStyle/>
          <a:p>
            <a:r>
              <a:rPr lang="en-US" dirty="0"/>
              <a:t>Evaluate existing workflows/processes related to patient information requests</a:t>
            </a:r>
          </a:p>
          <a:p>
            <a:r>
              <a:rPr lang="en-US" dirty="0"/>
              <a:t>Ensure that patient requests are being met in full</a:t>
            </a:r>
          </a:p>
          <a:p>
            <a:r>
              <a:rPr lang="en-US" dirty="0"/>
              <a:t>Flag additional patient requests to determine what was missed in the initial release of information to continuously improve records release efforts</a:t>
            </a:r>
          </a:p>
          <a:p>
            <a:r>
              <a:rPr lang="en-US" dirty="0"/>
              <a:t>If a 3</a:t>
            </a:r>
            <a:r>
              <a:rPr lang="en-US" baseline="30000" dirty="0"/>
              <a:t>rd</a:t>
            </a:r>
            <a:r>
              <a:rPr lang="en-US" dirty="0"/>
              <a:t> party is being used to handle records release perform due diligence and regular oversight to ensure compliance; ultimately the facility is responsible to ensure the patients right to access</a:t>
            </a:r>
          </a:p>
        </p:txBody>
      </p:sp>
      <p:sp>
        <p:nvSpPr>
          <p:cNvPr id="5" name="Slide Number Placeholder 4">
            <a:extLst>
              <a:ext uri="{FF2B5EF4-FFF2-40B4-BE49-F238E27FC236}">
                <a16:creationId xmlns:a16="http://schemas.microsoft.com/office/drawing/2014/main" id="{5DFE10E8-69C9-434B-AD64-837757EE4DCA}"/>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79</a:t>
            </a:fld>
            <a:endParaRPr lang="en-US" altLang="en-US" dirty="0"/>
          </a:p>
        </p:txBody>
      </p:sp>
    </p:spTree>
    <p:extLst>
      <p:ext uri="{BB962C8B-B14F-4D97-AF65-F5344CB8AC3E}">
        <p14:creationId xmlns:p14="http://schemas.microsoft.com/office/powerpoint/2010/main" val="238600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B205-A475-F044-88CE-29310736BC81}"/>
              </a:ext>
            </a:extLst>
          </p:cNvPr>
          <p:cNvSpPr>
            <a:spLocks noGrp="1"/>
          </p:cNvSpPr>
          <p:nvPr>
            <p:ph type="title"/>
          </p:nvPr>
        </p:nvSpPr>
        <p:spPr>
          <a:xfrm>
            <a:off x="518678" y="346361"/>
            <a:ext cx="10515600" cy="1325563"/>
          </a:xfrm>
        </p:spPr>
        <p:txBody>
          <a:bodyPr/>
          <a:lstStyle/>
          <a:p>
            <a:r>
              <a:rPr lang="en-US" dirty="0"/>
              <a:t>Telehealth Mental Health</a:t>
            </a:r>
          </a:p>
        </p:txBody>
      </p:sp>
      <p:sp>
        <p:nvSpPr>
          <p:cNvPr id="3" name="Content Placeholder 2">
            <a:extLst>
              <a:ext uri="{FF2B5EF4-FFF2-40B4-BE49-F238E27FC236}">
                <a16:creationId xmlns:a16="http://schemas.microsoft.com/office/drawing/2014/main" id="{2296BC65-298C-FE41-A7D4-7780D8B99477}"/>
              </a:ext>
            </a:extLst>
          </p:cNvPr>
          <p:cNvSpPr>
            <a:spLocks noGrp="1"/>
          </p:cNvSpPr>
          <p:nvPr>
            <p:ph idx="1"/>
          </p:nvPr>
        </p:nvSpPr>
        <p:spPr>
          <a:xfrm>
            <a:off x="518678" y="1671924"/>
            <a:ext cx="9776789" cy="4505039"/>
          </a:xfrm>
        </p:spPr>
        <p:txBody>
          <a:bodyPr>
            <a:normAutofit/>
          </a:bodyPr>
          <a:lstStyle/>
          <a:p>
            <a:pPr marL="0" indent="0">
              <a:buNone/>
            </a:pPr>
            <a:r>
              <a:rPr lang="en-US" dirty="0"/>
              <a:t>CMS also clarified in the final rule:</a:t>
            </a:r>
          </a:p>
          <a:p>
            <a:r>
              <a:rPr lang="en-US" dirty="0"/>
              <a:t>The patient’s home may include temporary lodging, such as hotels and homeless shelters</a:t>
            </a:r>
          </a:p>
          <a:p>
            <a:r>
              <a:rPr lang="en-US" dirty="0"/>
              <a:t>Additionally, if the patient, for privacy or other personal reasons, chooses to travel a short distance from the exact home location during a telehealth service, the service is still considered to be furnished “in the home”</a:t>
            </a:r>
          </a:p>
          <a:p>
            <a:r>
              <a:rPr lang="en-US" dirty="0"/>
              <a:t>Rural Emergency Hospitals will now qualify as an originating site for telehealth services</a:t>
            </a:r>
          </a:p>
          <a:p>
            <a:pPr lvl="1"/>
            <a:endParaRPr lang="en-US" dirty="0"/>
          </a:p>
        </p:txBody>
      </p:sp>
      <p:sp>
        <p:nvSpPr>
          <p:cNvPr id="5" name="Slide Number Placeholder 4">
            <a:extLst>
              <a:ext uri="{FF2B5EF4-FFF2-40B4-BE49-F238E27FC236}">
                <a16:creationId xmlns:a16="http://schemas.microsoft.com/office/drawing/2014/main" id="{12D8AF8E-06E7-114A-AF92-EDC33E17C3E8}"/>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8</a:t>
            </a:fld>
            <a:endParaRPr lang="en-US" altLang="en-US" dirty="0"/>
          </a:p>
        </p:txBody>
      </p:sp>
    </p:spTree>
    <p:extLst>
      <p:ext uri="{BB962C8B-B14F-4D97-AF65-F5344CB8AC3E}">
        <p14:creationId xmlns:p14="http://schemas.microsoft.com/office/powerpoint/2010/main" val="27973162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Police car red lights in night time">
            <a:extLst>
              <a:ext uri="{FF2B5EF4-FFF2-40B4-BE49-F238E27FC236}">
                <a16:creationId xmlns:a16="http://schemas.microsoft.com/office/drawing/2014/main" id="{0CBA0C8B-1DD5-7646-9CD2-66E8902615B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359229" y="326570"/>
            <a:ext cx="11473542" cy="6204859"/>
          </a:xfrm>
          <a:noFill/>
        </p:spPr>
      </p:pic>
      <p:sp>
        <p:nvSpPr>
          <p:cNvPr id="6" name="Title 5">
            <a:extLst>
              <a:ext uri="{FF2B5EF4-FFF2-40B4-BE49-F238E27FC236}">
                <a16:creationId xmlns:a16="http://schemas.microsoft.com/office/drawing/2014/main" id="{38298D34-590C-EE44-A40F-97BF04562DCD}"/>
              </a:ext>
            </a:extLst>
          </p:cNvPr>
          <p:cNvSpPr>
            <a:spLocks noGrp="1"/>
          </p:cNvSpPr>
          <p:nvPr>
            <p:ph type="title"/>
          </p:nvPr>
        </p:nvSpPr>
        <p:spPr>
          <a:xfrm>
            <a:off x="359229" y="558802"/>
            <a:ext cx="8333222" cy="939798"/>
          </a:xfrm>
        </p:spPr>
        <p:txBody>
          <a:bodyPr anchor="ctr">
            <a:normAutofit/>
          </a:bodyPr>
          <a:lstStyle/>
          <a:p>
            <a:r>
              <a:rPr lang="en-US" dirty="0"/>
              <a:t>Emergency Temporary Standard (ETS)</a:t>
            </a:r>
            <a:endParaRPr lang="en-US"/>
          </a:p>
        </p:txBody>
      </p:sp>
      <p:sp>
        <p:nvSpPr>
          <p:cNvPr id="5" name="Slide Number Placeholder 4" hidden="1">
            <a:extLst>
              <a:ext uri="{FF2B5EF4-FFF2-40B4-BE49-F238E27FC236}">
                <a16:creationId xmlns:a16="http://schemas.microsoft.com/office/drawing/2014/main" id="{C7D15BE6-C3A6-6E46-88B8-4E95097289B7}"/>
              </a:ext>
            </a:extLst>
          </p:cNvPr>
          <p:cNvSpPr>
            <a:spLocks noGrp="1"/>
          </p:cNvSpPr>
          <p:nvPr>
            <p:ph type="sldNum" sz="quarter" idx="4294967295"/>
          </p:nvPr>
        </p:nvSpPr>
        <p:spPr>
          <a:xfrm>
            <a:off x="9448799" y="6478113"/>
            <a:ext cx="2743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39A7B5D1-0C38-46B5-AC35-C780B3193ACE}" type="slidenum">
              <a:rPr lang="en-US" altLang="en-US" smtClean="0"/>
              <a:pPr>
                <a:spcAft>
                  <a:spcPts val="600"/>
                </a:spcAft>
                <a:defRPr/>
              </a:pPr>
              <a:t>80</a:t>
            </a:fld>
            <a:endParaRPr lang="en-US" altLang="en-US"/>
          </a:p>
        </p:txBody>
      </p:sp>
    </p:spTree>
    <p:extLst>
      <p:ext uri="{BB962C8B-B14F-4D97-AF65-F5344CB8AC3E}">
        <p14:creationId xmlns:p14="http://schemas.microsoft.com/office/powerpoint/2010/main" val="40122017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BDF0-CB88-EB48-A3C2-2FFF7C97F14C}"/>
              </a:ext>
            </a:extLst>
          </p:cNvPr>
          <p:cNvSpPr>
            <a:spLocks noGrp="1"/>
          </p:cNvSpPr>
          <p:nvPr>
            <p:ph type="title"/>
          </p:nvPr>
        </p:nvSpPr>
        <p:spPr/>
        <p:txBody>
          <a:bodyPr anchor="ctr"/>
          <a:lstStyle/>
          <a:p>
            <a:r>
              <a:rPr lang="en-US" dirty="0"/>
              <a:t>ETS Update</a:t>
            </a:r>
          </a:p>
        </p:txBody>
      </p:sp>
      <p:sp>
        <p:nvSpPr>
          <p:cNvPr id="5" name="Slide Number Placeholder 4">
            <a:extLst>
              <a:ext uri="{FF2B5EF4-FFF2-40B4-BE49-F238E27FC236}">
                <a16:creationId xmlns:a16="http://schemas.microsoft.com/office/drawing/2014/main" id="{686F4D8B-2C9F-F749-9CCD-F8D6399BF0A2}"/>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81</a:t>
            </a:fld>
            <a:endParaRPr lang="en-US" altLang="en-US" dirty="0"/>
          </a:p>
        </p:txBody>
      </p:sp>
      <p:sp>
        <p:nvSpPr>
          <p:cNvPr id="6" name="Rectangle 5">
            <a:extLst>
              <a:ext uri="{FF2B5EF4-FFF2-40B4-BE49-F238E27FC236}">
                <a16:creationId xmlns:a16="http://schemas.microsoft.com/office/drawing/2014/main" id="{E1890CDA-F24C-A343-ACE3-39073B900182}"/>
              </a:ext>
            </a:extLst>
          </p:cNvPr>
          <p:cNvSpPr/>
          <p:nvPr/>
        </p:nvSpPr>
        <p:spPr>
          <a:xfrm>
            <a:off x="518678" y="1495385"/>
            <a:ext cx="8382000" cy="1631216"/>
          </a:xfrm>
          <a:prstGeom prst="rect">
            <a:avLst/>
          </a:prstGeom>
          <a:solidFill>
            <a:schemeClr val="bg2">
              <a:lumMod val="50000"/>
            </a:schemeClr>
          </a:solidFill>
        </p:spPr>
        <p:txBody>
          <a:bodyPr wrap="square">
            <a:spAutoFit/>
          </a:bodyPr>
          <a:lstStyle/>
          <a:p>
            <a:pPr algn="ctr"/>
            <a:r>
              <a:rPr lang="en-US" sz="2000" dirty="0">
                <a:solidFill>
                  <a:schemeClr val="bg1"/>
                </a:solidFill>
                <a:latin typeface="Helvetica Neue" panose="02000503000000020004" pitchFamily="2" charset="0"/>
              </a:rPr>
              <a:t>In November, the U.S. Court of Appeals for the Fifth Circuit granted a motion to stay OSHA's COVID-19 Vaccination and Testing Emergency Temporary Standard, published on November 5, 2021 ("ETS"). The court ordered that OSHA "take no steps to implement or enforce" the ETS "until further court order." </a:t>
            </a:r>
          </a:p>
        </p:txBody>
      </p:sp>
      <p:sp>
        <p:nvSpPr>
          <p:cNvPr id="7" name="Rectangle 6">
            <a:extLst>
              <a:ext uri="{FF2B5EF4-FFF2-40B4-BE49-F238E27FC236}">
                <a16:creationId xmlns:a16="http://schemas.microsoft.com/office/drawing/2014/main" id="{FF00E49D-46BE-5C43-9DED-761504DD661B}"/>
              </a:ext>
            </a:extLst>
          </p:cNvPr>
          <p:cNvSpPr/>
          <p:nvPr/>
        </p:nvSpPr>
        <p:spPr>
          <a:xfrm>
            <a:off x="534285" y="3900431"/>
            <a:ext cx="8382000" cy="707886"/>
          </a:xfrm>
          <a:prstGeom prst="rect">
            <a:avLst/>
          </a:prstGeom>
          <a:solidFill>
            <a:srgbClr val="0070C0"/>
          </a:solidFill>
        </p:spPr>
        <p:txBody>
          <a:bodyPr wrap="square">
            <a:spAutoFit/>
          </a:bodyPr>
          <a:lstStyle/>
          <a:p>
            <a:pPr algn="ctr"/>
            <a:r>
              <a:rPr lang="en-US" sz="2000" dirty="0">
                <a:solidFill>
                  <a:schemeClr val="bg1"/>
                </a:solidFill>
                <a:latin typeface="Helvetica Neue" panose="02000503000000020004" pitchFamily="2" charset="0"/>
              </a:rPr>
              <a:t>Recently, The U. S. Court of Appeals for the Sixth Circuit dissolved the stay issued by the Fifth Circuit.</a:t>
            </a:r>
          </a:p>
        </p:txBody>
      </p:sp>
      <p:sp>
        <p:nvSpPr>
          <p:cNvPr id="8" name="Rectangle 7">
            <a:extLst>
              <a:ext uri="{FF2B5EF4-FFF2-40B4-BE49-F238E27FC236}">
                <a16:creationId xmlns:a16="http://schemas.microsoft.com/office/drawing/2014/main" id="{A7208427-FE17-7049-928F-ABD903578118}"/>
              </a:ext>
            </a:extLst>
          </p:cNvPr>
          <p:cNvSpPr/>
          <p:nvPr/>
        </p:nvSpPr>
        <p:spPr>
          <a:xfrm>
            <a:off x="534285" y="3224908"/>
            <a:ext cx="8382000" cy="400110"/>
          </a:xfrm>
          <a:prstGeom prst="rect">
            <a:avLst/>
          </a:prstGeom>
          <a:solidFill>
            <a:schemeClr val="bg2">
              <a:lumMod val="50000"/>
            </a:schemeClr>
          </a:solidFill>
        </p:spPr>
        <p:txBody>
          <a:bodyPr wrap="square">
            <a:spAutoFit/>
          </a:bodyPr>
          <a:lstStyle/>
          <a:p>
            <a:pPr algn="ctr"/>
            <a:r>
              <a:rPr lang="en-US" sz="2000" dirty="0">
                <a:solidFill>
                  <a:schemeClr val="bg1"/>
                </a:solidFill>
                <a:latin typeface="Helvetica Neue" panose="02000503000000020004" pitchFamily="2" charset="0"/>
              </a:rPr>
              <a:t>OSHA has extended the comment period through January 19, 2022.</a:t>
            </a:r>
          </a:p>
        </p:txBody>
      </p:sp>
      <p:sp>
        <p:nvSpPr>
          <p:cNvPr id="9" name="Rectangle 8">
            <a:extLst>
              <a:ext uri="{FF2B5EF4-FFF2-40B4-BE49-F238E27FC236}">
                <a16:creationId xmlns:a16="http://schemas.microsoft.com/office/drawing/2014/main" id="{B6BA84F2-E6A0-2243-AF23-4FAD200B1C3B}"/>
              </a:ext>
            </a:extLst>
          </p:cNvPr>
          <p:cNvSpPr/>
          <p:nvPr/>
        </p:nvSpPr>
        <p:spPr>
          <a:xfrm>
            <a:off x="534285" y="4883730"/>
            <a:ext cx="8317615" cy="1015663"/>
          </a:xfrm>
          <a:prstGeom prst="rect">
            <a:avLst/>
          </a:prstGeom>
          <a:solidFill>
            <a:schemeClr val="accent1"/>
          </a:solidFill>
          <a:ln>
            <a:noFill/>
          </a:ln>
        </p:spPr>
        <p:txBody>
          <a:bodyPr wrap="square">
            <a:spAutoFit/>
          </a:bodyPr>
          <a:lstStyle/>
          <a:p>
            <a:pPr algn="ctr"/>
            <a:r>
              <a:rPr lang="en-US" sz="2000" dirty="0">
                <a:solidFill>
                  <a:schemeClr val="bg1"/>
                </a:solidFill>
                <a:latin typeface="Helvetica Neue" panose="02000503000000020004" pitchFamily="2" charset="0"/>
              </a:rPr>
              <a:t>January 13, 2022, Supreme Court Ruling blocked the “Vaccine or Test” mandate. There is a “stay” on the enforcement of the entire ETS and it will not be enforced by OSHA.</a:t>
            </a:r>
          </a:p>
        </p:txBody>
      </p:sp>
    </p:spTree>
    <p:extLst>
      <p:ext uri="{BB962C8B-B14F-4D97-AF65-F5344CB8AC3E}">
        <p14:creationId xmlns:p14="http://schemas.microsoft.com/office/powerpoint/2010/main" val="33571913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a:extLst>
              <a:ext uri="{FF2B5EF4-FFF2-40B4-BE49-F238E27FC236}">
                <a16:creationId xmlns:a16="http://schemas.microsoft.com/office/drawing/2014/main" id="{48FCA259-A994-C94A-8822-357EBB14F2AA}"/>
              </a:ext>
            </a:extLst>
          </p:cNvPr>
          <p:cNvSpPr txBox="1">
            <a:spLocks/>
          </p:cNvSpPr>
          <p:nvPr/>
        </p:nvSpPr>
        <p:spPr>
          <a:xfrm>
            <a:off x="5831997" y="5599281"/>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solidFill>
                  <a:schemeClr val="tx1">
                    <a:lumMod val="65000"/>
                    <a:lumOff val="35000"/>
                  </a:schemeClr>
                </a:solidFill>
              </a:rPr>
              <a:t>-  -</a:t>
            </a:r>
          </a:p>
        </p:txBody>
      </p:sp>
      <p:sp>
        <p:nvSpPr>
          <p:cNvPr id="9" name="TextBox 8"/>
          <p:cNvSpPr txBox="1"/>
          <p:nvPr/>
        </p:nvSpPr>
        <p:spPr>
          <a:xfrm>
            <a:off x="6005137" y="3484279"/>
            <a:ext cx="6507370" cy="2862322"/>
          </a:xfrm>
          <a:prstGeom prst="rect">
            <a:avLst/>
          </a:prstGeom>
          <a:noFill/>
        </p:spPr>
        <p:txBody>
          <a:bodyPr wrap="square" rtlCol="0">
            <a:spAutoFit/>
          </a:bodyPr>
          <a:lstStyle/>
          <a:p>
            <a:r>
              <a:rPr lang="en-US" sz="2000" dirty="0"/>
              <a:t>Employers Include: </a:t>
            </a:r>
          </a:p>
          <a:p>
            <a:pPr marL="285750" indent="-285750">
              <a:buFont typeface="Wingdings" panose="05000000000000000000" pitchFamily="2" charset="2"/>
              <a:buChar char="q"/>
            </a:pPr>
            <a:r>
              <a:rPr lang="en-US" sz="2000" dirty="0"/>
              <a:t>Hospitals</a:t>
            </a:r>
          </a:p>
          <a:p>
            <a:pPr marL="285750" indent="-285750">
              <a:buFont typeface="Wingdings" panose="05000000000000000000" pitchFamily="2" charset="2"/>
              <a:buChar char="q"/>
            </a:pPr>
            <a:r>
              <a:rPr lang="en-US" sz="2000" dirty="0"/>
              <a:t>Nursing Homes</a:t>
            </a:r>
          </a:p>
          <a:p>
            <a:pPr marL="285750" indent="-285750">
              <a:buFont typeface="Wingdings" panose="05000000000000000000" pitchFamily="2" charset="2"/>
              <a:buChar char="q"/>
            </a:pPr>
            <a:r>
              <a:rPr lang="en-US" sz="2000" dirty="0"/>
              <a:t>Assisted Living Facilities</a:t>
            </a:r>
          </a:p>
          <a:p>
            <a:pPr marL="285750" indent="-285750">
              <a:buFont typeface="Wingdings" panose="05000000000000000000" pitchFamily="2" charset="2"/>
              <a:buChar char="q"/>
            </a:pPr>
            <a:r>
              <a:rPr lang="en-US" sz="2000" dirty="0"/>
              <a:t>Emergency Responders</a:t>
            </a:r>
          </a:p>
          <a:p>
            <a:pPr marL="285750" indent="-285750">
              <a:buFont typeface="Wingdings" panose="05000000000000000000" pitchFamily="2" charset="2"/>
              <a:buChar char="q"/>
            </a:pPr>
            <a:r>
              <a:rPr lang="en-US" sz="2000" dirty="0"/>
              <a:t>Home Health</a:t>
            </a:r>
          </a:p>
          <a:p>
            <a:pPr marL="285750" indent="-285750">
              <a:buFont typeface="Wingdings" panose="05000000000000000000" pitchFamily="2" charset="2"/>
              <a:buChar char="q"/>
            </a:pPr>
            <a:r>
              <a:rPr lang="en-US" sz="2000" dirty="0"/>
              <a:t>Ambulatory Care Settings</a:t>
            </a:r>
          </a:p>
          <a:p>
            <a:pPr marL="285750" indent="-285750">
              <a:buFont typeface="Wingdings" panose="05000000000000000000" pitchFamily="2" charset="2"/>
              <a:buChar char="q"/>
            </a:pPr>
            <a:r>
              <a:rPr lang="en-US" sz="2000" dirty="0">
                <a:cs typeface="Calibri"/>
              </a:rPr>
              <a:t>Public sector state and local government workers, including educators and school staff</a:t>
            </a:r>
          </a:p>
        </p:txBody>
      </p:sp>
      <p:sp>
        <p:nvSpPr>
          <p:cNvPr id="11" name="Rectangle 10">
            <a:extLst>
              <a:ext uri="{FF2B5EF4-FFF2-40B4-BE49-F238E27FC236}">
                <a16:creationId xmlns:a16="http://schemas.microsoft.com/office/drawing/2014/main" id="{0E1DDA01-A789-7842-B4E0-4046BF594F56}"/>
              </a:ext>
            </a:extLst>
          </p:cNvPr>
          <p:cNvSpPr/>
          <p:nvPr/>
        </p:nvSpPr>
        <p:spPr>
          <a:xfrm>
            <a:off x="518678" y="1514219"/>
            <a:ext cx="9555488" cy="2717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Employees working in health care settings where suspected or confirmed coronavirus patients are treated are covered under ETS. </a:t>
            </a:r>
            <a:r>
              <a:rPr lang="en-US" sz="2000" dirty="0">
                <a:solidFill>
                  <a:schemeClr val="tx1"/>
                </a:solidFill>
                <a:latin typeface="Arial" panose="020B0604020202020204" pitchFamily="34" charset="0"/>
                <a:cs typeface="Arial" panose="020B0604020202020204" pitchFamily="34" charset="0"/>
              </a:rPr>
              <a:t>Private employers with 100 or more employees firm- or corporate-wide. </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In states with OSHA-approved State Plans, state and local-government employers, as well as private employers, with 100 or more employees will be covered by state occupational safety and health requirements.</a:t>
            </a:r>
          </a:p>
        </p:txBody>
      </p:sp>
      <p:sp>
        <p:nvSpPr>
          <p:cNvPr id="4" name="Title 3">
            <a:extLst>
              <a:ext uri="{FF2B5EF4-FFF2-40B4-BE49-F238E27FC236}">
                <a16:creationId xmlns:a16="http://schemas.microsoft.com/office/drawing/2014/main" id="{00F780D3-0D0C-A64F-9D94-0DFAC333BF09}"/>
              </a:ext>
            </a:extLst>
          </p:cNvPr>
          <p:cNvSpPr>
            <a:spLocks noGrp="1"/>
          </p:cNvSpPr>
          <p:nvPr>
            <p:ph type="title"/>
          </p:nvPr>
        </p:nvSpPr>
        <p:spPr>
          <a:xfrm>
            <a:off x="518678" y="209028"/>
            <a:ext cx="7395612" cy="1147969"/>
          </a:xfrm>
        </p:spPr>
        <p:txBody>
          <a:bodyPr>
            <a:normAutofit fontScale="90000"/>
          </a:bodyPr>
          <a:lstStyle/>
          <a:p>
            <a:r>
              <a:rPr lang="en-US" dirty="0"/>
              <a:t>OSHA Emergency Temporary Standard (ETS)</a:t>
            </a:r>
          </a:p>
        </p:txBody>
      </p:sp>
    </p:spTree>
    <p:extLst>
      <p:ext uri="{BB962C8B-B14F-4D97-AF65-F5344CB8AC3E}">
        <p14:creationId xmlns:p14="http://schemas.microsoft.com/office/powerpoint/2010/main" val="3495922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08" y="299482"/>
            <a:ext cx="8229600" cy="1143000"/>
          </a:xfrm>
        </p:spPr>
        <p:txBody>
          <a:bodyPr/>
          <a:lstStyle/>
          <a:p>
            <a:pPr algn="l"/>
            <a:r>
              <a:rPr lang="en-US" dirty="0"/>
              <a:t>OSHA ETS Resources</a:t>
            </a:r>
          </a:p>
        </p:txBody>
      </p:sp>
      <p:sp>
        <p:nvSpPr>
          <p:cNvPr id="7" name="Content Placeholder 6"/>
          <p:cNvSpPr>
            <a:spLocks noGrp="1"/>
          </p:cNvSpPr>
          <p:nvPr>
            <p:ph sz="half" idx="2"/>
          </p:nvPr>
        </p:nvSpPr>
        <p:spPr>
          <a:xfrm>
            <a:off x="924538" y="1579474"/>
            <a:ext cx="4258962" cy="4302036"/>
          </a:xfrm>
        </p:spPr>
        <p:txBody>
          <a:bodyPr>
            <a:normAutofit fontScale="70000" lnSpcReduction="20000"/>
          </a:bodyPr>
          <a:lstStyle/>
          <a:p>
            <a:pPr>
              <a:lnSpc>
                <a:spcPct val="120000"/>
              </a:lnSpc>
            </a:pPr>
            <a:r>
              <a:rPr lang="en-US" u="sng">
                <a:hlinkClick r:id="rId2" tooltip="Regulations (Standards - 29 CFR) - 1910"/>
              </a:rPr>
              <a:t>ETS Regulatory Text (29 CFR 1910, Subpart U)</a:t>
            </a:r>
            <a:endParaRPr lang="en-US"/>
          </a:p>
          <a:p>
            <a:pPr lvl="1">
              <a:lnSpc>
                <a:spcPct val="120000"/>
              </a:lnSpc>
            </a:pPr>
            <a:r>
              <a:rPr lang="en-US">
                <a:hlinkClick r:id="rId3" tooltip="1910.501 - Vaccination, testing, and face coverings."/>
              </a:rPr>
              <a:t>1910.501 - Vaccination, Testing, and Face Coverings</a:t>
            </a:r>
            <a:endParaRPr lang="en-US"/>
          </a:p>
          <a:p>
            <a:pPr lvl="1">
              <a:lnSpc>
                <a:spcPct val="120000"/>
              </a:lnSpc>
            </a:pPr>
            <a:r>
              <a:rPr lang="en-US">
                <a:hlinkClick r:id="rId4" tooltip="1910.504 - Mini Respiratory Protection Program."/>
              </a:rPr>
              <a:t>1910.504 - Mini Respiratory Protection Program</a:t>
            </a:r>
            <a:endParaRPr lang="en-US"/>
          </a:p>
          <a:p>
            <a:pPr lvl="1">
              <a:lnSpc>
                <a:spcPct val="120000"/>
              </a:lnSpc>
            </a:pPr>
            <a:r>
              <a:rPr lang="en-US">
                <a:hlinkClick r:id="rId5" tooltip="1910.505 - Severability."/>
              </a:rPr>
              <a:t>1910.505 - Severability</a:t>
            </a:r>
            <a:endParaRPr lang="en-US"/>
          </a:p>
          <a:p>
            <a:pPr lvl="1">
              <a:lnSpc>
                <a:spcPct val="120000"/>
              </a:lnSpc>
            </a:pPr>
            <a:r>
              <a:rPr lang="en-US">
                <a:hlinkClick r:id="rId6" tooltip="1910.509 - Incorporation by Reference."/>
              </a:rPr>
              <a:t>1910.509 - Incorporation by Reference</a:t>
            </a:r>
            <a:endParaRPr lang="en-US"/>
          </a:p>
          <a:p>
            <a:pPr>
              <a:lnSpc>
                <a:spcPct val="120000"/>
              </a:lnSpc>
            </a:pPr>
            <a:r>
              <a:rPr lang="en-US">
                <a:hlinkClick r:id="rId7" tooltip="COVID-19 Vaccination and Testing; Emergency Temporary Standard; Medicare and Medicaid Programs; Omnibus COVID-19 Health Care Staff Vaccination; Interim Final Rules"/>
              </a:rPr>
              <a:t>Federal Register</a:t>
            </a:r>
            <a:r>
              <a:rPr lang="en-US"/>
              <a:t> (</a:t>
            </a:r>
            <a:r>
              <a:rPr lang="en-US">
                <a:hlinkClick r:id="rId8" tooltip="COVID–19 Vaccination and Testing; Emergency Temporary Standard - PDF"/>
              </a:rPr>
              <a:t>PDF</a:t>
            </a:r>
            <a:r>
              <a:rPr lang="en-US"/>
              <a:t>)</a:t>
            </a:r>
          </a:p>
          <a:p>
            <a:pPr>
              <a:lnSpc>
                <a:spcPct val="120000"/>
              </a:lnSpc>
            </a:pPr>
            <a:r>
              <a:rPr lang="en-US" u="sng">
                <a:hlinkClick r:id="rId9" tooltip="COVID-19 Vaccination and Testing; Emergency Temporary Standard; Ratification of Department's Actions"/>
              </a:rPr>
              <a:t>Ratification Document</a:t>
            </a:r>
            <a:r>
              <a:rPr lang="en-US"/>
              <a:t> (</a:t>
            </a:r>
            <a:r>
              <a:rPr lang="en-US">
                <a:hlinkClick r:id="rId10" tooltip="COVID–19 Vaccination and Testing; Emergency Temporary Standard; Ratification of Department’s Actions - PDF"/>
              </a:rPr>
              <a:t>PDF</a:t>
            </a:r>
            <a:r>
              <a:rPr lang="en-US"/>
              <a:t>)</a:t>
            </a:r>
          </a:p>
          <a:p>
            <a:pPr marL="0" indent="0">
              <a:lnSpc>
                <a:spcPct val="120000"/>
              </a:lnSpc>
              <a:buNone/>
            </a:pPr>
            <a:r>
              <a:rPr lang="en-US" u="sng">
                <a:hlinkClick r:id="rId11" tooltip="Frequently Asked Questions"/>
              </a:rPr>
              <a:t>FAQs</a:t>
            </a:r>
            <a:endParaRPr lang="en-US"/>
          </a:p>
          <a:p>
            <a:pPr marL="0" indent="0">
              <a:lnSpc>
                <a:spcPct val="120000"/>
              </a:lnSpc>
              <a:buNone/>
            </a:pPr>
            <a:r>
              <a:rPr lang="en-US" u="sng">
                <a:hlinkClick r:id="rId12" tooltip="Vaccination and Testing Emergency Temporary Standard Social Media Toolkit"/>
              </a:rPr>
              <a:t>Social Media Toolkit</a:t>
            </a:r>
            <a:r>
              <a:rPr lang="en-US"/>
              <a:t> (</a:t>
            </a:r>
            <a:r>
              <a:rPr lang="en-US">
                <a:hlinkClick r:id="rId13" tooltip="Herramientas de Redes Sociales para la Norma Temporal de Emergencia sobre Vacunación y Pruebas"/>
              </a:rPr>
              <a:t>Spanish</a:t>
            </a:r>
            <a:r>
              <a:rPr lang="en-US"/>
              <a:t>)</a:t>
            </a:r>
          </a:p>
          <a:p>
            <a:endParaRPr lang="en-US" dirty="0"/>
          </a:p>
        </p:txBody>
      </p:sp>
      <p:sp>
        <p:nvSpPr>
          <p:cNvPr id="9" name="Content Placeholder 8"/>
          <p:cNvSpPr>
            <a:spLocks noGrp="1"/>
          </p:cNvSpPr>
          <p:nvPr>
            <p:ph sz="quarter" idx="4"/>
          </p:nvPr>
        </p:nvSpPr>
        <p:spPr>
          <a:xfrm>
            <a:off x="5716800" y="1579474"/>
            <a:ext cx="4041775" cy="3951288"/>
          </a:xfrm>
        </p:spPr>
        <p:txBody>
          <a:bodyPr>
            <a:normAutofit fontScale="70000" lnSpcReduction="20000"/>
          </a:bodyPr>
          <a:lstStyle/>
          <a:p>
            <a:pPr>
              <a:lnSpc>
                <a:spcPct val="100000"/>
              </a:lnSpc>
            </a:pPr>
            <a:r>
              <a:rPr lang="en-US" sz="2000" u="sng">
                <a:hlinkClick r:id="rId14" tooltip="Materials Incorporated by Reference"/>
              </a:rPr>
              <a:t>Materials Incorporated by Reference</a:t>
            </a:r>
            <a:endParaRPr lang="en-US" sz="2000"/>
          </a:p>
          <a:p>
            <a:pPr>
              <a:lnSpc>
                <a:spcPct val="100000"/>
              </a:lnSpc>
            </a:pPr>
            <a:r>
              <a:rPr lang="en-US" sz="2000">
                <a:hlinkClick r:id="rId15" tooltip="US Department of Labor issues emergency temporary standard to protect workers from coronavirus"/>
              </a:rPr>
              <a:t>News Release</a:t>
            </a:r>
            <a:endParaRPr lang="en-US" sz="2000"/>
          </a:p>
          <a:p>
            <a:pPr>
              <a:lnSpc>
                <a:spcPct val="100000"/>
              </a:lnSpc>
            </a:pPr>
            <a:r>
              <a:rPr lang="en-US" sz="2000"/>
              <a:t>Webinar / </a:t>
            </a:r>
            <a:r>
              <a:rPr lang="en-US" sz="2000">
                <a:hlinkClick r:id="rId16" tooltip="COVID-19 Vaccination and Testing Emergency Temporary Standard (ETS) - PDF"/>
              </a:rPr>
              <a:t>Slides</a:t>
            </a:r>
            <a:r>
              <a:rPr lang="en-US" sz="2000"/>
              <a:t> (PDF) (</a:t>
            </a:r>
            <a:r>
              <a:rPr lang="en-US" sz="2000">
                <a:hlinkClick r:id="rId17" tooltip="Estatuto Temporal de Emergencia (ETS, por sus siglas en inglés) de vacunación y pruebas COVID-19 - PDF"/>
              </a:rPr>
              <a:t>Spanish</a:t>
            </a:r>
            <a:r>
              <a:rPr lang="en-US" sz="2000"/>
              <a:t>)</a:t>
            </a:r>
          </a:p>
          <a:p>
            <a:pPr>
              <a:lnSpc>
                <a:spcPct val="100000"/>
              </a:lnSpc>
            </a:pPr>
            <a:r>
              <a:rPr lang="en-US" sz="2000"/>
              <a:t>Fact Sheets</a:t>
            </a:r>
          </a:p>
          <a:p>
            <a:pPr lvl="1">
              <a:lnSpc>
                <a:spcPct val="100000"/>
              </a:lnSpc>
            </a:pPr>
            <a:r>
              <a:rPr lang="en-US">
                <a:hlinkClick r:id="rId18" tooltip="COVID-19 Vaccination and Testing ETS - About the ETS - PDF"/>
              </a:rPr>
              <a:t>About the ETS</a:t>
            </a:r>
            <a:endParaRPr lang="en-US"/>
          </a:p>
          <a:p>
            <a:pPr lvl="1">
              <a:lnSpc>
                <a:spcPct val="100000"/>
              </a:lnSpc>
            </a:pPr>
            <a:r>
              <a:rPr lang="en-US">
                <a:hlinkClick r:id="rId19" tooltip="COVID-19 Vaccination and Testing ETS - ETS Summary - PDF"/>
              </a:rPr>
              <a:t>ETS Summary</a:t>
            </a:r>
            <a:endParaRPr lang="en-US"/>
          </a:p>
          <a:p>
            <a:pPr lvl="1">
              <a:lnSpc>
                <a:spcPct val="100000"/>
              </a:lnSpc>
            </a:pPr>
            <a:r>
              <a:rPr lang="en-US">
                <a:hlinkClick r:id="rId20" tooltip="OSHA’s Vaccination and Testing ETS: How You Can Participate - PDF"/>
              </a:rPr>
              <a:t>How You Can Provide Comments</a:t>
            </a:r>
            <a:r>
              <a:rPr lang="en-US"/>
              <a:t> (</a:t>
            </a:r>
            <a:r>
              <a:rPr lang="en-US">
                <a:hlinkClick r:id="rId21" tooltip="Norma Temporal de Vacunación y Pruebas de OSHA: Cómo puede participar - PDF"/>
              </a:rPr>
              <a:t>Spanish</a:t>
            </a:r>
            <a:r>
              <a:rPr lang="en-US"/>
              <a:t>)</a:t>
            </a:r>
          </a:p>
          <a:p>
            <a:pPr>
              <a:lnSpc>
                <a:spcPct val="100000"/>
              </a:lnSpc>
            </a:pPr>
            <a:endParaRPr lang="en-US" sz="2000" dirty="0"/>
          </a:p>
        </p:txBody>
      </p:sp>
      <p:sp>
        <p:nvSpPr>
          <p:cNvPr id="5" name="Slide Number Placeholder 4"/>
          <p:cNvSpPr>
            <a:spLocks noGrp="1"/>
          </p:cNvSpPr>
          <p:nvPr>
            <p:ph type="sldNum" sz="quarter" idx="12"/>
          </p:nvPr>
        </p:nvSpPr>
        <p:spPr>
          <a:xfrm>
            <a:off x="9900745"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156A5D-B073-864B-80B1-9AA79ACA4D0D}" type="slidenum">
              <a:rPr lang="en-US" smtClean="0"/>
              <a:pPr/>
              <a:t>83</a:t>
            </a:fld>
            <a:endParaRPr lang="en-US"/>
          </a:p>
        </p:txBody>
      </p:sp>
      <p:sp>
        <p:nvSpPr>
          <p:cNvPr id="11" name="Rectangle 10"/>
          <p:cNvSpPr/>
          <p:nvPr/>
        </p:nvSpPr>
        <p:spPr>
          <a:xfrm>
            <a:off x="924538" y="5881510"/>
            <a:ext cx="4396268" cy="400110"/>
          </a:xfrm>
          <a:prstGeom prst="rect">
            <a:avLst/>
          </a:prstGeom>
        </p:spPr>
        <p:txBody>
          <a:bodyPr wrap="none">
            <a:spAutoFit/>
          </a:bodyPr>
          <a:lstStyle/>
          <a:p>
            <a:r>
              <a:rPr lang="en-US" sz="2000">
                <a:hlinkClick r:id="rId22"/>
              </a:rPr>
              <a:t>https://www.osha.gov/coronavirus/ets2</a:t>
            </a:r>
            <a:r>
              <a:rPr lang="en-US" sz="2000"/>
              <a:t> </a:t>
            </a:r>
            <a:endParaRPr lang="en-US" sz="2000" dirty="0"/>
          </a:p>
        </p:txBody>
      </p:sp>
    </p:spTree>
    <p:extLst>
      <p:ext uri="{BB962C8B-B14F-4D97-AF65-F5344CB8AC3E}">
        <p14:creationId xmlns:p14="http://schemas.microsoft.com/office/powerpoint/2010/main" val="1170787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08" y="330470"/>
            <a:ext cx="10515600" cy="1325563"/>
          </a:xfrm>
        </p:spPr>
        <p:txBody>
          <a:bodyPr>
            <a:normAutofit/>
          </a:bodyPr>
          <a:lstStyle/>
          <a:p>
            <a:pPr algn="l"/>
            <a:r>
              <a:rPr lang="en-US" sz="3600" dirty="0">
                <a:highlight>
                  <a:srgbClr val="FFFF00"/>
                </a:highlight>
              </a:rPr>
              <a:t>CMS Vaccine Mandate FAQs</a:t>
            </a:r>
          </a:p>
        </p:txBody>
      </p:sp>
      <p:sp>
        <p:nvSpPr>
          <p:cNvPr id="3" name="Content Placeholder 2"/>
          <p:cNvSpPr>
            <a:spLocks noGrp="1"/>
          </p:cNvSpPr>
          <p:nvPr>
            <p:ph idx="1"/>
          </p:nvPr>
        </p:nvSpPr>
        <p:spPr>
          <a:xfrm>
            <a:off x="518678" y="2345653"/>
            <a:ext cx="9280230" cy="3949639"/>
          </a:xfrm>
        </p:spPr>
        <p:txBody>
          <a:bodyPr>
            <a:normAutofit/>
          </a:bodyPr>
          <a:lstStyle/>
          <a:p>
            <a:pPr marL="0" indent="0">
              <a:buNone/>
            </a:pPr>
            <a:r>
              <a:rPr lang="en-US" dirty="0"/>
              <a:t>Q: What about Assisted Living Facilities, Group Homes, or other similar settings? </a:t>
            </a:r>
          </a:p>
          <a:p>
            <a:pPr marL="0" indent="0">
              <a:buNone/>
            </a:pPr>
            <a:endParaRPr lang="en-US" dirty="0"/>
          </a:p>
          <a:p>
            <a:pPr marL="0" indent="0">
              <a:buNone/>
            </a:pPr>
            <a:r>
              <a:rPr lang="en-US" dirty="0"/>
              <a:t>A: “This regulation only applies to Medicare and Medicaid-certified facilities. CMS does not have regulatory authority over care settings such as Assisted Living Facilities or group homes. This regulation will also </a:t>
            </a:r>
            <a:r>
              <a:rPr lang="en-US" u="sng" dirty="0"/>
              <a:t>not apply to physician’s offices </a:t>
            </a:r>
            <a:r>
              <a:rPr lang="en-US" dirty="0"/>
              <a:t>because they are not subject to CMS health and safety regulations.”</a:t>
            </a:r>
          </a:p>
        </p:txBody>
      </p:sp>
      <p:sp>
        <p:nvSpPr>
          <p:cNvPr id="5" name="Slide Number Placeholder 4"/>
          <p:cNvSpPr>
            <a:spLocks noGrp="1"/>
          </p:cNvSpPr>
          <p:nvPr>
            <p:ph type="sldNum" sz="quarter" idx="12"/>
          </p:nvPr>
        </p:nvSpPr>
        <p:spPr>
          <a:xfrm>
            <a:off x="9798908" y="634897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156A5D-B073-864B-80B1-9AA79ACA4D0D}" type="slidenum">
              <a:rPr lang="en-US" smtClean="0"/>
              <a:pPr/>
              <a:t>84</a:t>
            </a:fld>
            <a:endParaRPr lang="en-US" dirty="0"/>
          </a:p>
        </p:txBody>
      </p:sp>
      <p:sp>
        <p:nvSpPr>
          <p:cNvPr id="7" name="Rectangle 6"/>
          <p:cNvSpPr/>
          <p:nvPr/>
        </p:nvSpPr>
        <p:spPr>
          <a:xfrm>
            <a:off x="0" y="1512142"/>
            <a:ext cx="5356746" cy="523220"/>
          </a:xfrm>
          <a:prstGeom prst="rect">
            <a:avLst/>
          </a:prstGeom>
        </p:spPr>
        <p:txBody>
          <a:bodyPr wrap="square">
            <a:spAutoFit/>
          </a:bodyPr>
          <a:lstStyle/>
          <a:p>
            <a:pPr lvl="1"/>
            <a:r>
              <a:rPr lang="en-US" sz="1400" dirty="0">
                <a:hlinkClick r:id="rId3"/>
              </a:rPr>
              <a:t>https://www.cms.gov/files/document/cms-omnibus-covid-19-health-care-staff-vaccination-requirements-2021.pdf</a:t>
            </a:r>
            <a:r>
              <a:rPr lang="en-US" sz="1400" dirty="0"/>
              <a:t> </a:t>
            </a:r>
          </a:p>
        </p:txBody>
      </p:sp>
    </p:spTree>
    <p:extLst>
      <p:ext uri="{BB962C8B-B14F-4D97-AF65-F5344CB8AC3E}">
        <p14:creationId xmlns:p14="http://schemas.microsoft.com/office/powerpoint/2010/main" val="2224796683"/>
      </p:ext>
    </p:extLst>
  </p:cSld>
  <p:clrMapOvr>
    <a:masterClrMapping/>
  </p:clrMapOvr>
  <p:transition spd="slow">
    <p:cove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59" y="193293"/>
            <a:ext cx="8229600" cy="1143000"/>
          </a:xfrm>
        </p:spPr>
        <p:txBody>
          <a:bodyPr anchor="ctr">
            <a:normAutofit/>
          </a:bodyPr>
          <a:lstStyle/>
          <a:p>
            <a:pPr algn="l"/>
            <a:r>
              <a:rPr lang="en-US" sz="3200" dirty="0"/>
              <a:t>What About Medical Facilities?</a:t>
            </a:r>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12581" y="2232834"/>
            <a:ext cx="4286250" cy="2499269"/>
          </a:xfrm>
          <a:prstGeom prst="rect">
            <a:avLst/>
          </a:prstGeom>
        </p:spPr>
      </p:pic>
      <p:sp>
        <p:nvSpPr>
          <p:cNvPr id="5" name="Slide Number Placeholder 4"/>
          <p:cNvSpPr>
            <a:spLocks noGrp="1"/>
          </p:cNvSpPr>
          <p:nvPr>
            <p:ph type="sldNum" sz="quarter" idx="12"/>
          </p:nvPr>
        </p:nvSpPr>
        <p:spPr>
          <a:xfrm>
            <a:off x="9900745"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156A5D-B073-864B-80B1-9AA79ACA4D0D}" type="slidenum">
              <a:rPr lang="en-US" smtClean="0"/>
              <a:pPr/>
              <a:t>85</a:t>
            </a:fld>
            <a:endParaRPr lang="en-US"/>
          </a:p>
        </p:txBody>
      </p:sp>
      <p:sp>
        <p:nvSpPr>
          <p:cNvPr id="7" name="TextBox 6"/>
          <p:cNvSpPr txBox="1"/>
          <p:nvPr/>
        </p:nvSpPr>
        <p:spPr>
          <a:xfrm>
            <a:off x="6096000" y="2281900"/>
            <a:ext cx="5490519" cy="2308324"/>
          </a:xfrm>
          <a:prstGeom prst="rect">
            <a:avLst/>
          </a:prstGeom>
          <a:noFill/>
        </p:spPr>
        <p:txBody>
          <a:bodyPr wrap="square" rtlCol="0">
            <a:spAutoFit/>
          </a:bodyPr>
          <a:lstStyle/>
          <a:p>
            <a:pPr marL="457200" indent="-457200">
              <a:buFont typeface="Arial" panose="020B0604020202020204" pitchFamily="34" charset="0"/>
              <a:buChar char="•"/>
            </a:pPr>
            <a:r>
              <a:rPr lang="en-US" sz="2400" dirty="0"/>
              <a:t>Supreme Court allowed the vaccine mandate for some medical facilities that are Medicare or Medicaid CERTIFIED</a:t>
            </a:r>
          </a:p>
          <a:p>
            <a:pPr marL="457200" indent="-457200">
              <a:buFont typeface="Arial" panose="020B0604020202020204" pitchFamily="34" charset="0"/>
              <a:buChar char="•"/>
            </a:pPr>
            <a:r>
              <a:rPr lang="en-US" sz="2400" dirty="0"/>
              <a:t>Facilities that are subject to CMS health and safety regulations</a:t>
            </a:r>
          </a:p>
        </p:txBody>
      </p:sp>
      <p:pic>
        <p:nvPicPr>
          <p:cNvPr id="8" name="Picture 7" descr="https://tse1.mm.bing.net/th?id=OIP.sVWr6kmXn9tOUvg9RPUflwEsBo&amp;pid=15.1&amp;P=0&amp;w=341&amp;h=119"/>
          <p:cNvPicPr/>
          <p:nvPr/>
        </p:nvPicPr>
        <p:blipFill>
          <a:blip r:embed="rId4">
            <a:extLst>
              <a:ext uri="{28A0092B-C50C-407E-A947-70E740481C1C}">
                <a14:useLocalDpi xmlns:a14="http://schemas.microsoft.com/office/drawing/2010/main"/>
              </a:ext>
            </a:extLst>
          </a:blip>
          <a:srcRect/>
          <a:stretch>
            <a:fillRect/>
          </a:stretch>
        </p:blipFill>
        <p:spPr bwMode="auto">
          <a:xfrm>
            <a:off x="3487952" y="2232834"/>
            <a:ext cx="1283341" cy="680373"/>
          </a:xfrm>
          <a:prstGeom prst="rect">
            <a:avLst/>
          </a:prstGeom>
          <a:noFill/>
          <a:ln>
            <a:noFill/>
          </a:ln>
        </p:spPr>
      </p:pic>
    </p:spTree>
    <p:extLst>
      <p:ext uri="{BB962C8B-B14F-4D97-AF65-F5344CB8AC3E}">
        <p14:creationId xmlns:p14="http://schemas.microsoft.com/office/powerpoint/2010/main" val="3283473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13" y="312328"/>
            <a:ext cx="8229600" cy="1143000"/>
          </a:xfrm>
        </p:spPr>
        <p:txBody>
          <a:bodyPr>
            <a:normAutofit/>
          </a:bodyPr>
          <a:lstStyle/>
          <a:p>
            <a:pPr algn="l"/>
            <a:r>
              <a:rPr lang="en-US" sz="3600" dirty="0"/>
              <a:t>CMS Vaccine Mandate</a:t>
            </a:r>
          </a:p>
        </p:txBody>
      </p:sp>
      <p:sp>
        <p:nvSpPr>
          <p:cNvPr id="3" name="Content Placeholder 2"/>
          <p:cNvSpPr>
            <a:spLocks noGrp="1"/>
          </p:cNvSpPr>
          <p:nvPr>
            <p:ph idx="1"/>
          </p:nvPr>
        </p:nvSpPr>
        <p:spPr>
          <a:xfrm>
            <a:off x="353613" y="2052973"/>
            <a:ext cx="11252233" cy="3806044"/>
          </a:xfrm>
        </p:spPr>
        <p:txBody>
          <a:bodyPr>
            <a:normAutofit/>
          </a:bodyPr>
          <a:lstStyle/>
          <a:p>
            <a:r>
              <a:rPr lang="en-US" sz="2400" dirty="0"/>
              <a:t>CMS issued the vaccination mandate on the same date that OSHA issued the ETS (11/4/21)</a:t>
            </a:r>
          </a:p>
          <a:p>
            <a:r>
              <a:rPr lang="en-US" sz="2400" dirty="0"/>
              <a:t>Does not allow for testing instead of vaccination protocol</a:t>
            </a:r>
          </a:p>
          <a:p>
            <a:r>
              <a:rPr lang="en-US" sz="2400" dirty="0"/>
              <a:t>Has a phased compliance timeline and approach</a:t>
            </a:r>
          </a:p>
          <a:p>
            <a:r>
              <a:rPr lang="en-US" sz="2400" dirty="0"/>
              <a:t>Applies to some not all healthcare facilities</a:t>
            </a:r>
          </a:p>
        </p:txBody>
      </p:sp>
      <p:sp>
        <p:nvSpPr>
          <p:cNvPr id="5" name="Slide Number Placeholder 4"/>
          <p:cNvSpPr>
            <a:spLocks noGrp="1"/>
          </p:cNvSpPr>
          <p:nvPr>
            <p:ph type="sldNum" sz="quarter" idx="12"/>
          </p:nvPr>
        </p:nvSpPr>
        <p:spPr>
          <a:xfrm>
            <a:off x="9900745"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156A5D-B073-864B-80B1-9AA79ACA4D0D}" type="slidenum">
              <a:rPr lang="en-US" smtClean="0"/>
              <a:pPr/>
              <a:t>86</a:t>
            </a:fld>
            <a:endParaRPr lang="en-US"/>
          </a:p>
        </p:txBody>
      </p:sp>
    </p:spTree>
    <p:extLst>
      <p:ext uri="{BB962C8B-B14F-4D97-AF65-F5344CB8AC3E}">
        <p14:creationId xmlns:p14="http://schemas.microsoft.com/office/powerpoint/2010/main" val="618531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35" y="374623"/>
            <a:ext cx="8229600" cy="1143000"/>
          </a:xfrm>
        </p:spPr>
        <p:txBody>
          <a:bodyPr>
            <a:noAutofit/>
          </a:bodyPr>
          <a:lstStyle/>
          <a:p>
            <a:pPr algn="l"/>
            <a:r>
              <a:rPr lang="en-US" sz="3200" dirty="0"/>
              <a:t>Who must comply with CMS Vaccine Mandate?</a:t>
            </a:r>
          </a:p>
        </p:txBody>
      </p:sp>
      <p:sp>
        <p:nvSpPr>
          <p:cNvPr id="7" name="Text Placeholder 6"/>
          <p:cNvSpPr>
            <a:spLocks noGrp="1"/>
          </p:cNvSpPr>
          <p:nvPr>
            <p:ph type="body" idx="1"/>
          </p:nvPr>
        </p:nvSpPr>
        <p:spPr>
          <a:xfrm>
            <a:off x="281935" y="1945468"/>
            <a:ext cx="8780748" cy="639762"/>
          </a:xfrm>
        </p:spPr>
        <p:txBody>
          <a:bodyPr>
            <a:normAutofit fontScale="92500" lnSpcReduction="10000"/>
          </a:bodyPr>
          <a:lstStyle/>
          <a:p>
            <a:r>
              <a:rPr lang="en-US" sz="2300" b="0" dirty="0">
                <a:solidFill>
                  <a:schemeClr val="tx2"/>
                </a:solidFill>
              </a:rPr>
              <a:t>Answer: The staff vaccination requirement applies to the following Medicare and Medicaid-certified provider and supplier types: </a:t>
            </a:r>
          </a:p>
          <a:p>
            <a:endParaRPr lang="en-US" dirty="0">
              <a:solidFill>
                <a:srgbClr val="00B0F0"/>
              </a:solidFill>
            </a:endParaRPr>
          </a:p>
        </p:txBody>
      </p:sp>
      <p:sp>
        <p:nvSpPr>
          <p:cNvPr id="3" name="Content Placeholder 2"/>
          <p:cNvSpPr>
            <a:spLocks noGrp="1"/>
          </p:cNvSpPr>
          <p:nvPr>
            <p:ph sz="half" idx="2"/>
          </p:nvPr>
        </p:nvSpPr>
        <p:spPr>
          <a:xfrm>
            <a:off x="373737" y="2290999"/>
            <a:ext cx="4040188" cy="4065351"/>
          </a:xfrm>
        </p:spPr>
        <p:txBody>
          <a:bodyPr>
            <a:normAutofit fontScale="70000" lnSpcReduction="20000"/>
          </a:bodyPr>
          <a:lstStyle/>
          <a:p>
            <a:pPr marL="0" indent="0">
              <a:buNone/>
            </a:pPr>
            <a:r>
              <a:rPr lang="en-US" dirty="0"/>
              <a:t>Ambulatory Surgery Centers, </a:t>
            </a:r>
          </a:p>
          <a:p>
            <a:pPr marL="0" indent="0">
              <a:buNone/>
            </a:pPr>
            <a:r>
              <a:rPr lang="en-US" dirty="0"/>
              <a:t>Community Mental Health Centers, </a:t>
            </a:r>
          </a:p>
          <a:p>
            <a:pPr marL="0" indent="0">
              <a:buNone/>
            </a:pPr>
            <a:r>
              <a:rPr lang="en-US" dirty="0"/>
              <a:t>Comprehensive Outpatient Rehabilitation Facilities, </a:t>
            </a:r>
          </a:p>
          <a:p>
            <a:pPr marL="0" indent="0">
              <a:buNone/>
            </a:pPr>
            <a:r>
              <a:rPr lang="en-US" dirty="0"/>
              <a:t>Critical Access Hospitals, </a:t>
            </a:r>
          </a:p>
          <a:p>
            <a:pPr marL="0" indent="0">
              <a:buNone/>
            </a:pPr>
            <a:r>
              <a:rPr lang="en-US" dirty="0"/>
              <a:t>End-Stage Renal Disease Facilities, </a:t>
            </a:r>
          </a:p>
          <a:p>
            <a:pPr marL="0" indent="0">
              <a:buNone/>
            </a:pPr>
            <a:r>
              <a:rPr lang="en-US" dirty="0"/>
              <a:t>Home Health Agencies, </a:t>
            </a:r>
          </a:p>
          <a:p>
            <a:pPr marL="0" indent="0">
              <a:buNone/>
            </a:pPr>
            <a:r>
              <a:rPr lang="en-US" dirty="0"/>
              <a:t>Home Infusion Therapy Suppliers, </a:t>
            </a:r>
          </a:p>
          <a:p>
            <a:pPr marL="0" indent="0">
              <a:buNone/>
            </a:pPr>
            <a:r>
              <a:rPr lang="en-US" dirty="0"/>
              <a:t>Hospices, </a:t>
            </a:r>
          </a:p>
          <a:p>
            <a:pPr marL="0" indent="0">
              <a:buNone/>
            </a:pPr>
            <a:r>
              <a:rPr lang="en-US" dirty="0"/>
              <a:t>Hospitals, </a:t>
            </a:r>
          </a:p>
          <a:p>
            <a:pPr marL="0" indent="0">
              <a:buNone/>
            </a:pPr>
            <a:r>
              <a:rPr lang="en-US" dirty="0"/>
              <a:t>Intermediate Care Facilities for Individuals with Intellectual Disabilities,</a:t>
            </a:r>
          </a:p>
          <a:p>
            <a:pPr marL="0" indent="0">
              <a:buNone/>
            </a:pPr>
            <a:endParaRPr lang="en-US" dirty="0"/>
          </a:p>
        </p:txBody>
      </p:sp>
      <p:sp>
        <p:nvSpPr>
          <p:cNvPr id="6" name="Content Placeholder 5"/>
          <p:cNvSpPr>
            <a:spLocks noGrp="1"/>
          </p:cNvSpPr>
          <p:nvPr>
            <p:ph sz="quarter" idx="4"/>
          </p:nvPr>
        </p:nvSpPr>
        <p:spPr>
          <a:xfrm>
            <a:off x="4717416" y="2265349"/>
            <a:ext cx="4041775" cy="3951288"/>
          </a:xfrm>
        </p:spPr>
        <p:txBody>
          <a:bodyPr>
            <a:normAutofit fontScale="70000" lnSpcReduction="20000"/>
          </a:bodyPr>
          <a:lstStyle/>
          <a:p>
            <a:pPr marL="0" indent="0">
              <a:buNone/>
            </a:pPr>
            <a:r>
              <a:rPr lang="en-US" dirty="0"/>
              <a:t>Rehabilitation Agencies,  </a:t>
            </a:r>
          </a:p>
          <a:p>
            <a:pPr marL="0" indent="0">
              <a:buNone/>
            </a:pPr>
            <a:r>
              <a:rPr lang="en-US" dirty="0"/>
              <a:t>Public Health Agencies as Providers of Outpatient Physical Therapy and Speech-Language Pathology Services, </a:t>
            </a:r>
          </a:p>
          <a:p>
            <a:pPr marL="0" indent="0">
              <a:buNone/>
            </a:pPr>
            <a:r>
              <a:rPr lang="en-US" dirty="0"/>
              <a:t>Clinics,</a:t>
            </a:r>
          </a:p>
          <a:p>
            <a:pPr marL="0" indent="0">
              <a:buNone/>
            </a:pPr>
            <a:r>
              <a:rPr lang="en-US" dirty="0"/>
              <a:t>Psychiatric Residential Treatment Facilities (PRTFs) </a:t>
            </a:r>
          </a:p>
          <a:p>
            <a:pPr marL="0" indent="0">
              <a:buNone/>
            </a:pPr>
            <a:r>
              <a:rPr lang="en-US" dirty="0"/>
              <a:t>Programs for All-Inclusive Care for the Elderly Organizations (PACE), Rural Health Clinics/Medicare Federally Qualified Health Centers, </a:t>
            </a:r>
          </a:p>
          <a:p>
            <a:pPr marL="0" indent="0">
              <a:buNone/>
            </a:pPr>
            <a:r>
              <a:rPr lang="en-US" dirty="0"/>
              <a:t>Long Term Care facilities</a:t>
            </a:r>
          </a:p>
        </p:txBody>
      </p:sp>
      <p:sp>
        <p:nvSpPr>
          <p:cNvPr id="5" name="Slide Number Placeholder 4"/>
          <p:cNvSpPr>
            <a:spLocks noGrp="1"/>
          </p:cNvSpPr>
          <p:nvPr>
            <p:ph type="sldNum" sz="quarter" idx="12"/>
          </p:nvPr>
        </p:nvSpPr>
        <p:spPr>
          <a:xfrm>
            <a:off x="9803027" y="635634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156A5D-B073-864B-80B1-9AA79ACA4D0D}" type="slidenum">
              <a:rPr lang="en-US" smtClean="0"/>
              <a:pPr/>
              <a:t>87</a:t>
            </a:fld>
            <a:endParaRPr lang="en-US"/>
          </a:p>
        </p:txBody>
      </p:sp>
    </p:spTree>
    <p:extLst>
      <p:ext uri="{BB962C8B-B14F-4D97-AF65-F5344CB8AC3E}">
        <p14:creationId xmlns:p14="http://schemas.microsoft.com/office/powerpoint/2010/main" val="259413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2" y="259618"/>
            <a:ext cx="10515600" cy="1325563"/>
          </a:xfrm>
        </p:spPr>
        <p:txBody>
          <a:bodyPr>
            <a:normAutofit/>
          </a:bodyPr>
          <a:lstStyle/>
          <a:p>
            <a:pPr algn="l"/>
            <a:r>
              <a:rPr lang="en-US" sz="3600" dirty="0"/>
              <a:t>CMS Vaccine Mandate FAQs</a:t>
            </a:r>
          </a:p>
        </p:txBody>
      </p:sp>
      <p:sp>
        <p:nvSpPr>
          <p:cNvPr id="3" name="Content Placeholder 2"/>
          <p:cNvSpPr>
            <a:spLocks noGrp="1"/>
          </p:cNvSpPr>
          <p:nvPr>
            <p:ph idx="1"/>
          </p:nvPr>
        </p:nvSpPr>
        <p:spPr>
          <a:xfrm>
            <a:off x="430599" y="1817699"/>
            <a:ext cx="8509379" cy="4525963"/>
          </a:xfrm>
        </p:spPr>
        <p:txBody>
          <a:bodyPr>
            <a:normAutofit/>
          </a:bodyPr>
          <a:lstStyle/>
          <a:p>
            <a:pPr marL="0" indent="0">
              <a:buNone/>
            </a:pPr>
            <a:r>
              <a:rPr lang="en-US" sz="2800" dirty="0"/>
              <a:t>Q: Does this requirement apply to full time teleworkers? </a:t>
            </a:r>
          </a:p>
          <a:p>
            <a:pPr marL="0" indent="0">
              <a:buNone/>
            </a:pPr>
            <a:endParaRPr lang="en-US" sz="2800" dirty="0"/>
          </a:p>
          <a:p>
            <a:pPr marL="0" indent="0">
              <a:buNone/>
            </a:pPr>
            <a:r>
              <a:rPr lang="en-US" sz="2800" dirty="0"/>
              <a:t>A: No. Individuals who provide services 100% percent remotely and who do not have any direct contact with patients and other staff, such as fully remote telehealth or payroll services, are not subject to the vaccination requirements outlined in this regulation. </a:t>
            </a:r>
          </a:p>
        </p:txBody>
      </p:sp>
      <p:sp>
        <p:nvSpPr>
          <p:cNvPr id="5" name="Slide Number Placeholder 4"/>
          <p:cNvSpPr>
            <a:spLocks noGrp="1"/>
          </p:cNvSpPr>
          <p:nvPr>
            <p:ph type="sldNum" sz="quarter" idx="12"/>
          </p:nvPr>
        </p:nvSpPr>
        <p:spPr>
          <a:xfrm>
            <a:off x="9926595" y="635634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156A5D-B073-864B-80B1-9AA79ACA4D0D}" type="slidenum">
              <a:rPr lang="en-US" smtClean="0"/>
              <a:pPr/>
              <a:t>88</a:t>
            </a:fld>
            <a:endParaRPr lang="en-US"/>
          </a:p>
        </p:txBody>
      </p:sp>
    </p:spTree>
    <p:extLst>
      <p:ext uri="{BB962C8B-B14F-4D97-AF65-F5344CB8AC3E}">
        <p14:creationId xmlns:p14="http://schemas.microsoft.com/office/powerpoint/2010/main" val="2155853597"/>
      </p:ext>
    </p:extLst>
  </p:cSld>
  <p:clrMapOvr>
    <a:masterClrMapping/>
  </p:clrMapOvr>
  <p:transition spd="med">
    <p:pull/>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45" y="346361"/>
            <a:ext cx="10515600" cy="1325563"/>
          </a:xfrm>
        </p:spPr>
        <p:txBody>
          <a:bodyPr>
            <a:normAutofit/>
          </a:bodyPr>
          <a:lstStyle/>
          <a:p>
            <a:pPr algn="l"/>
            <a:r>
              <a:rPr lang="en-US" sz="3600" dirty="0"/>
              <a:t>CMS Vaccine Mandate FAQs</a:t>
            </a:r>
          </a:p>
        </p:txBody>
      </p:sp>
      <p:sp>
        <p:nvSpPr>
          <p:cNvPr id="3" name="Content Placeholder 2"/>
          <p:cNvSpPr>
            <a:spLocks noGrp="1"/>
          </p:cNvSpPr>
          <p:nvPr>
            <p:ph idx="1"/>
          </p:nvPr>
        </p:nvSpPr>
        <p:spPr>
          <a:xfrm>
            <a:off x="518678" y="1671924"/>
            <a:ext cx="9947495" cy="4505039"/>
          </a:xfrm>
        </p:spPr>
        <p:txBody>
          <a:bodyPr>
            <a:normAutofit/>
          </a:bodyPr>
          <a:lstStyle/>
          <a:p>
            <a:pPr marL="0" indent="0">
              <a:buNone/>
            </a:pPr>
            <a:r>
              <a:rPr lang="en-US" sz="2800" dirty="0"/>
              <a:t>Q: Would a physician with admitting privileges in a hospital be covered under this requirement? </a:t>
            </a:r>
          </a:p>
          <a:p>
            <a:pPr marL="0" indent="0">
              <a:buNone/>
            </a:pPr>
            <a:endParaRPr lang="en-US" sz="2800" dirty="0"/>
          </a:p>
          <a:p>
            <a:pPr marL="0" indent="0">
              <a:buNone/>
            </a:pPr>
            <a:r>
              <a:rPr lang="en-US" sz="2800" dirty="0"/>
              <a:t>A: Yes, a physician admitting and/or treating patients in-person within a facility subject to the CMS health and safety regulations and included as a part of this requirement must be vaccinated so that the facility is compliant.</a:t>
            </a:r>
          </a:p>
        </p:txBody>
      </p:sp>
      <p:sp>
        <p:nvSpPr>
          <p:cNvPr id="5" name="Slide Number Placeholder 4"/>
          <p:cNvSpPr>
            <a:spLocks noGrp="1"/>
          </p:cNvSpPr>
          <p:nvPr>
            <p:ph type="sldNum" sz="quarter" idx="12"/>
          </p:nvPr>
        </p:nvSpPr>
        <p:spPr>
          <a:xfrm>
            <a:off x="9900745" y="638046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156A5D-B073-864B-80B1-9AA79ACA4D0D}" type="slidenum">
              <a:rPr lang="en-US" smtClean="0"/>
              <a:pPr/>
              <a:t>89</a:t>
            </a:fld>
            <a:endParaRPr lang="en-US"/>
          </a:p>
        </p:txBody>
      </p:sp>
    </p:spTree>
    <p:extLst>
      <p:ext uri="{BB962C8B-B14F-4D97-AF65-F5344CB8AC3E}">
        <p14:creationId xmlns:p14="http://schemas.microsoft.com/office/powerpoint/2010/main" val="15051067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B593-F73C-0F48-8CA7-6293A3F2F024}"/>
              </a:ext>
            </a:extLst>
          </p:cNvPr>
          <p:cNvSpPr>
            <a:spLocks noGrp="1"/>
          </p:cNvSpPr>
          <p:nvPr>
            <p:ph type="title"/>
          </p:nvPr>
        </p:nvSpPr>
        <p:spPr>
          <a:xfrm>
            <a:off x="518678" y="346361"/>
            <a:ext cx="10515600" cy="1325563"/>
          </a:xfrm>
        </p:spPr>
        <p:txBody>
          <a:bodyPr/>
          <a:lstStyle/>
          <a:p>
            <a:r>
              <a:rPr lang="en-US" dirty="0"/>
              <a:t>Audio-Only Communication</a:t>
            </a:r>
          </a:p>
        </p:txBody>
      </p:sp>
      <p:sp>
        <p:nvSpPr>
          <p:cNvPr id="3" name="Content Placeholder 2">
            <a:extLst>
              <a:ext uri="{FF2B5EF4-FFF2-40B4-BE49-F238E27FC236}">
                <a16:creationId xmlns:a16="http://schemas.microsoft.com/office/drawing/2014/main" id="{CE6A76F7-3661-F441-9978-442BE01B508A}"/>
              </a:ext>
            </a:extLst>
          </p:cNvPr>
          <p:cNvSpPr>
            <a:spLocks noGrp="1"/>
          </p:cNvSpPr>
          <p:nvPr>
            <p:ph idx="1"/>
          </p:nvPr>
        </p:nvSpPr>
        <p:spPr>
          <a:xfrm>
            <a:off x="518678" y="1671924"/>
            <a:ext cx="11286460" cy="4505039"/>
          </a:xfrm>
        </p:spPr>
        <p:txBody>
          <a:bodyPr>
            <a:normAutofit/>
          </a:bodyPr>
          <a:lstStyle/>
          <a:p>
            <a:pPr marL="0" indent="0">
              <a:buNone/>
            </a:pPr>
            <a:r>
              <a:rPr lang="en-US" sz="1800" dirty="0"/>
              <a:t>CMS has finalized audio-only communications technology after the expiration of the PHE when used for telehealth services for the diagnosis, evaluation, or treatment of </a:t>
            </a:r>
            <a:r>
              <a:rPr lang="en-US" sz="1800" b="1" dirty="0"/>
              <a:t>mental health </a:t>
            </a:r>
            <a:r>
              <a:rPr lang="en-US" sz="1800" dirty="0"/>
              <a:t>disorders furnished to established patients when the </a:t>
            </a:r>
            <a:r>
              <a:rPr lang="en-US" sz="1800" b="1" dirty="0"/>
              <a:t>originating site is the patient’s home</a:t>
            </a:r>
            <a:endParaRPr lang="en-US" sz="1800" dirty="0"/>
          </a:p>
          <a:p>
            <a:r>
              <a:rPr lang="en-US" sz="1800" dirty="0"/>
              <a:t>All other telehealth requirements continue to apply (i.e. initiating visit w/in 6 months &amp; at least every 12-months thereafter) </a:t>
            </a:r>
          </a:p>
          <a:p>
            <a:r>
              <a:rPr lang="en-US" sz="1800" dirty="0"/>
              <a:t>In addition, the provider must have audio/visual telecommunications capabilities and it must either be the patient’s desire or inability to access video which necessitates the audio-only visit.</a:t>
            </a:r>
          </a:p>
          <a:p>
            <a:r>
              <a:rPr lang="en-US" sz="1800" dirty="0"/>
              <a:t>A service-level modifier will be required to indicate the audio-only nature of these visits. (Modifier -93)</a:t>
            </a:r>
          </a:p>
        </p:txBody>
      </p:sp>
      <p:sp>
        <p:nvSpPr>
          <p:cNvPr id="5" name="Slide Number Placeholder 4">
            <a:extLst>
              <a:ext uri="{FF2B5EF4-FFF2-40B4-BE49-F238E27FC236}">
                <a16:creationId xmlns:a16="http://schemas.microsoft.com/office/drawing/2014/main" id="{79EC1E74-D9C6-9340-9B63-E83E1EBE5849}"/>
              </a:ext>
            </a:extLst>
          </p:cNvPr>
          <p:cNvSpPr>
            <a:spLocks noGrp="1"/>
          </p:cNvSpPr>
          <p:nvPr>
            <p:ph type="sldNum" sz="quarter" idx="12"/>
          </p:nvPr>
        </p:nvSpPr>
        <p:spPr>
          <a:xfrm>
            <a:off x="100584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A7B5D1-0C38-46B5-AC35-C780B3193ACE}" type="slidenum">
              <a:rPr lang="en-US" altLang="en-US" smtClean="0"/>
              <a:pPr>
                <a:defRPr/>
              </a:pPr>
              <a:t>9</a:t>
            </a:fld>
            <a:endParaRPr lang="en-US" altLang="en-US" dirty="0"/>
          </a:p>
        </p:txBody>
      </p:sp>
      <p:pic>
        <p:nvPicPr>
          <p:cNvPr id="4" name="Picture 3">
            <a:extLst>
              <a:ext uri="{FF2B5EF4-FFF2-40B4-BE49-F238E27FC236}">
                <a16:creationId xmlns:a16="http://schemas.microsoft.com/office/drawing/2014/main" id="{30565A1A-091C-3FC0-EFAE-C468D5543927}"/>
              </a:ext>
            </a:extLst>
          </p:cNvPr>
          <p:cNvPicPr>
            <a:picLocks noChangeAspect="1"/>
          </p:cNvPicPr>
          <p:nvPr/>
        </p:nvPicPr>
        <p:blipFill>
          <a:blip r:embed="rId2"/>
          <a:stretch>
            <a:fillRect/>
          </a:stretch>
        </p:blipFill>
        <p:spPr>
          <a:xfrm>
            <a:off x="933836" y="4486146"/>
            <a:ext cx="8078348" cy="1690817"/>
          </a:xfrm>
          <a:prstGeom prst="rect">
            <a:avLst/>
          </a:prstGeom>
          <a:ln w="76200">
            <a:solidFill>
              <a:schemeClr val="bg2"/>
            </a:solidFill>
          </a:ln>
        </p:spPr>
      </p:pic>
      <p:sp>
        <p:nvSpPr>
          <p:cNvPr id="7" name="TextBox 6">
            <a:extLst>
              <a:ext uri="{FF2B5EF4-FFF2-40B4-BE49-F238E27FC236}">
                <a16:creationId xmlns:a16="http://schemas.microsoft.com/office/drawing/2014/main" id="{8CFC413E-C4E6-C4B6-C8CD-68D85FE871C9}"/>
              </a:ext>
            </a:extLst>
          </p:cNvPr>
          <p:cNvSpPr txBox="1"/>
          <p:nvPr/>
        </p:nvSpPr>
        <p:spPr>
          <a:xfrm>
            <a:off x="9012184" y="5008388"/>
            <a:ext cx="2661138" cy="646331"/>
          </a:xfrm>
          <a:prstGeom prst="rect">
            <a:avLst/>
          </a:prstGeom>
          <a:solidFill>
            <a:schemeClr val="bg2"/>
          </a:solidFill>
        </p:spPr>
        <p:txBody>
          <a:bodyPr wrap="square" rtlCol="0">
            <a:spAutoFit/>
          </a:bodyPr>
          <a:lstStyle/>
          <a:p>
            <a:pPr algn="ctr"/>
            <a:r>
              <a:rPr lang="en-US" dirty="0">
                <a:hlinkClick r:id="rId3"/>
              </a:rPr>
              <a:t>Link</a:t>
            </a:r>
            <a:r>
              <a:rPr lang="en-US" dirty="0"/>
              <a:t> to CMS Telehealth Modifier Fact Sheet</a:t>
            </a:r>
          </a:p>
        </p:txBody>
      </p:sp>
      <p:sp>
        <p:nvSpPr>
          <p:cNvPr id="6" name="Rectangle 5">
            <a:extLst>
              <a:ext uri="{FF2B5EF4-FFF2-40B4-BE49-F238E27FC236}">
                <a16:creationId xmlns:a16="http://schemas.microsoft.com/office/drawing/2014/main" id="{703B2587-B0D7-D9BA-C8BF-653A248DD590}"/>
              </a:ext>
            </a:extLst>
          </p:cNvPr>
          <p:cNvSpPr/>
          <p:nvPr/>
        </p:nvSpPr>
        <p:spPr>
          <a:xfrm>
            <a:off x="95902" y="6263147"/>
            <a:ext cx="12000196" cy="230832"/>
          </a:xfrm>
          <a:prstGeom prst="rect">
            <a:avLst/>
          </a:prstGeom>
        </p:spPr>
        <p:txBody>
          <a:bodyPr wrap="square">
            <a:spAutoFit/>
          </a:bodyPr>
          <a:lstStyle/>
          <a:p>
            <a:r>
              <a:rPr lang="en-US" sz="900" dirty="0">
                <a:hlinkClick r:id="rId4"/>
              </a:rPr>
              <a:t>https://www.ama-assn.org/practice-management/cpt/cpt-appendix-t-and-modifier-93-audio-only-medical-services#:~:text=At%20its%20September%202021%20meeting,patient%20through%20audio%2Donly%20technology</a:t>
            </a:r>
            <a:r>
              <a:rPr lang="en-US" sz="900" dirty="0"/>
              <a:t> </a:t>
            </a:r>
          </a:p>
        </p:txBody>
      </p:sp>
    </p:spTree>
    <p:extLst>
      <p:ext uri="{BB962C8B-B14F-4D97-AF65-F5344CB8AC3E}">
        <p14:creationId xmlns:p14="http://schemas.microsoft.com/office/powerpoint/2010/main" val="170255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78" y="346361"/>
            <a:ext cx="10515600" cy="1325563"/>
          </a:xfrm>
        </p:spPr>
        <p:txBody>
          <a:bodyPr>
            <a:normAutofit/>
          </a:bodyPr>
          <a:lstStyle/>
          <a:p>
            <a:pPr algn="l"/>
            <a:r>
              <a:rPr lang="en-US" sz="3600" dirty="0"/>
              <a:t>CMS Vaccine Mandate FAQs</a:t>
            </a:r>
          </a:p>
        </p:txBody>
      </p:sp>
      <p:sp>
        <p:nvSpPr>
          <p:cNvPr id="3" name="Content Placeholder 2"/>
          <p:cNvSpPr>
            <a:spLocks noGrp="1"/>
          </p:cNvSpPr>
          <p:nvPr>
            <p:ph idx="1"/>
          </p:nvPr>
        </p:nvSpPr>
        <p:spPr>
          <a:xfrm>
            <a:off x="518678" y="1671924"/>
            <a:ext cx="9589149" cy="4505039"/>
          </a:xfrm>
        </p:spPr>
        <p:txBody>
          <a:bodyPr>
            <a:normAutofit/>
          </a:bodyPr>
          <a:lstStyle/>
          <a:p>
            <a:pPr marL="0" indent="0">
              <a:buNone/>
            </a:pPr>
            <a:r>
              <a:rPr lang="en-US" dirty="0"/>
              <a:t>Q: Are staff who work in Assisted Living Facilities required to be vaccinated if they also work in a nursing home? </a:t>
            </a:r>
          </a:p>
          <a:p>
            <a:pPr marL="0" indent="0">
              <a:buNone/>
            </a:pPr>
            <a:endParaRPr lang="en-US" dirty="0"/>
          </a:p>
          <a:p>
            <a:pPr marL="0" indent="0">
              <a:buNone/>
            </a:pPr>
            <a:r>
              <a:rPr lang="en-US" dirty="0"/>
              <a:t>A: Yes. While Assisted Living Facilities (ALFs) are not regulated by CMS and not directly subject to the Medicare Conditions of Participation, individuals who move between facilities (e.g. ALFs and nursing homes) and provide care, treatment, or other services for the certified nursing home and/or its residents under contract or arrangement must be vaccinated. </a:t>
            </a:r>
          </a:p>
        </p:txBody>
      </p:sp>
      <p:sp>
        <p:nvSpPr>
          <p:cNvPr id="5" name="Slide Number Placeholder 4"/>
          <p:cNvSpPr>
            <a:spLocks noGrp="1"/>
          </p:cNvSpPr>
          <p:nvPr>
            <p:ph type="sldNum" sz="quarter" idx="12"/>
          </p:nvPr>
        </p:nvSpPr>
        <p:spPr>
          <a:xfrm>
            <a:off x="9900745" y="63821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156A5D-B073-864B-80B1-9AA79ACA4D0D}" type="slidenum">
              <a:rPr lang="en-US" smtClean="0"/>
              <a:pPr/>
              <a:t>90</a:t>
            </a:fld>
            <a:endParaRPr lang="en-US"/>
          </a:p>
        </p:txBody>
      </p:sp>
    </p:spTree>
    <p:extLst>
      <p:ext uri="{BB962C8B-B14F-4D97-AF65-F5344CB8AC3E}">
        <p14:creationId xmlns:p14="http://schemas.microsoft.com/office/powerpoint/2010/main" val="18428156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78" y="346361"/>
            <a:ext cx="10515600" cy="1325563"/>
          </a:xfrm>
        </p:spPr>
        <p:txBody>
          <a:bodyPr>
            <a:normAutofit/>
          </a:bodyPr>
          <a:lstStyle/>
          <a:p>
            <a:pPr algn="l"/>
            <a:r>
              <a:rPr lang="en-US" sz="3600" dirty="0"/>
              <a:t>CMS Vaccine Mandate FAQs</a:t>
            </a:r>
          </a:p>
        </p:txBody>
      </p:sp>
      <p:sp>
        <p:nvSpPr>
          <p:cNvPr id="3" name="Content Placeholder 2"/>
          <p:cNvSpPr>
            <a:spLocks noGrp="1"/>
          </p:cNvSpPr>
          <p:nvPr>
            <p:ph idx="1"/>
          </p:nvPr>
        </p:nvSpPr>
        <p:spPr>
          <a:xfrm>
            <a:off x="518678" y="1671924"/>
            <a:ext cx="9984565" cy="4505039"/>
          </a:xfrm>
        </p:spPr>
        <p:txBody>
          <a:bodyPr>
            <a:normAutofit/>
          </a:bodyPr>
          <a:lstStyle/>
          <a:p>
            <a:pPr marL="0" indent="0">
              <a:buNone/>
            </a:pPr>
            <a:r>
              <a:rPr lang="en-US" sz="2800" dirty="0"/>
              <a:t>Q: Does this requirement apply to schools receiving Medicaid funding? </a:t>
            </a:r>
          </a:p>
          <a:p>
            <a:pPr marL="0" indent="0">
              <a:buNone/>
            </a:pPr>
            <a:endParaRPr lang="en-US" sz="2800" dirty="0"/>
          </a:p>
          <a:p>
            <a:pPr marL="0" indent="0">
              <a:buNone/>
            </a:pPr>
            <a:r>
              <a:rPr lang="en-US" sz="2800" dirty="0"/>
              <a:t>A: No, this regulation only applies to those Medicare and Medicaid-certified provider and supplier types that are regulated under CMS health and safety regulations. CMS does not regulate schools. </a:t>
            </a:r>
          </a:p>
        </p:txBody>
      </p:sp>
      <p:sp>
        <p:nvSpPr>
          <p:cNvPr id="5" name="Slide Number Placeholder 4"/>
          <p:cNvSpPr>
            <a:spLocks noGrp="1"/>
          </p:cNvSpPr>
          <p:nvPr>
            <p:ph type="sldNum" sz="quarter" idx="12"/>
          </p:nvPr>
        </p:nvSpPr>
        <p:spPr>
          <a:xfrm>
            <a:off x="9900745"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156A5D-B073-864B-80B1-9AA79ACA4D0D}" type="slidenum">
              <a:rPr lang="en-US" smtClean="0"/>
              <a:pPr/>
              <a:t>91</a:t>
            </a:fld>
            <a:endParaRPr lang="en-US" dirty="0"/>
          </a:p>
        </p:txBody>
      </p:sp>
    </p:spTree>
    <p:extLst>
      <p:ext uri="{BB962C8B-B14F-4D97-AF65-F5344CB8AC3E}">
        <p14:creationId xmlns:p14="http://schemas.microsoft.com/office/powerpoint/2010/main" val="1335662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CMS Vaccine Mandate FAQs</a:t>
            </a:r>
          </a:p>
        </p:txBody>
      </p:sp>
      <p:sp>
        <p:nvSpPr>
          <p:cNvPr id="3" name="Content Placeholder 2"/>
          <p:cNvSpPr>
            <a:spLocks noGrp="1"/>
          </p:cNvSpPr>
          <p:nvPr>
            <p:ph idx="1"/>
          </p:nvPr>
        </p:nvSpPr>
        <p:spPr/>
        <p:txBody>
          <a:bodyPr>
            <a:normAutofit/>
          </a:bodyPr>
          <a:lstStyle/>
          <a:p>
            <a:pPr marL="0" indent="0">
              <a:buNone/>
            </a:pPr>
            <a:r>
              <a:rPr lang="en-US" sz="2800" dirty="0"/>
              <a:t>Q: Does this requirement apply to visitors? </a:t>
            </a:r>
          </a:p>
          <a:p>
            <a:pPr marL="0" indent="0">
              <a:buNone/>
            </a:pPr>
            <a:endParaRPr lang="en-US" sz="2800" dirty="0"/>
          </a:p>
          <a:p>
            <a:pPr marL="0" indent="0">
              <a:buNone/>
            </a:pPr>
            <a:r>
              <a:rPr lang="en-US" sz="2800" dirty="0"/>
              <a:t>A: Facilities are required to have a process or policy in place ensuring that all applicable staff are vaccinated against COVID-19. This requirement does not apply to personal visitors such as family members or friends; however, it does apply to contractors that visit the facility on a regular basis. CMS strongly encourages all individuals and families to get vaccinated now. </a:t>
            </a:r>
          </a:p>
        </p:txBody>
      </p:sp>
      <p:sp>
        <p:nvSpPr>
          <p:cNvPr id="5" name="Slide Number Placeholder 4"/>
          <p:cNvSpPr>
            <a:spLocks noGrp="1"/>
          </p:cNvSpPr>
          <p:nvPr>
            <p:ph type="sldNum" sz="quarter" idx="12"/>
          </p:nvPr>
        </p:nvSpPr>
        <p:spPr>
          <a:xfrm>
            <a:off x="9900745" y="637368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156A5D-B073-864B-80B1-9AA79ACA4D0D}" type="slidenum">
              <a:rPr lang="en-US" smtClean="0"/>
              <a:pPr/>
              <a:t>92</a:t>
            </a:fld>
            <a:endParaRPr lang="en-US"/>
          </a:p>
        </p:txBody>
      </p:sp>
    </p:spTree>
    <p:extLst>
      <p:ext uri="{BB962C8B-B14F-4D97-AF65-F5344CB8AC3E}">
        <p14:creationId xmlns:p14="http://schemas.microsoft.com/office/powerpoint/2010/main" val="3651688314"/>
      </p:ext>
    </p:extLst>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27" y="266457"/>
            <a:ext cx="8229600" cy="858126"/>
          </a:xfrm>
        </p:spPr>
        <p:txBody>
          <a:bodyPr/>
          <a:lstStyle/>
          <a:p>
            <a:pPr algn="l"/>
            <a:r>
              <a:rPr lang="en-US" dirty="0"/>
              <a:t>Important Timelines</a:t>
            </a:r>
          </a:p>
        </p:txBody>
      </p:sp>
      <p:sp>
        <p:nvSpPr>
          <p:cNvPr id="3" name="Content Placeholder 2"/>
          <p:cNvSpPr>
            <a:spLocks noGrp="1"/>
          </p:cNvSpPr>
          <p:nvPr>
            <p:ph idx="1"/>
          </p:nvPr>
        </p:nvSpPr>
        <p:spPr>
          <a:xfrm>
            <a:off x="457199" y="1429510"/>
            <a:ext cx="9964615" cy="4926840"/>
          </a:xfrm>
        </p:spPr>
        <p:txBody>
          <a:bodyPr>
            <a:normAutofit/>
          </a:bodyPr>
          <a:lstStyle/>
          <a:p>
            <a:pPr marL="0" indent="0">
              <a:buNone/>
            </a:pPr>
            <a:r>
              <a:rPr lang="en-US" dirty="0"/>
              <a:t>OSHA ETS</a:t>
            </a:r>
          </a:p>
          <a:p>
            <a:r>
              <a:rPr lang="en-US" dirty="0"/>
              <a:t>1/10/22 – Masking requirement [BLOCKED]</a:t>
            </a:r>
          </a:p>
          <a:p>
            <a:r>
              <a:rPr lang="en-US" dirty="0"/>
              <a:t>2/9/22 – Vaccine requirement [BLOCKED]</a:t>
            </a:r>
          </a:p>
          <a:p>
            <a:pPr marL="0" indent="0">
              <a:buNone/>
            </a:pPr>
            <a:endParaRPr lang="en-US" dirty="0"/>
          </a:p>
          <a:p>
            <a:pPr marL="0" indent="0">
              <a:buNone/>
            </a:pPr>
            <a:r>
              <a:rPr lang="en-US" dirty="0"/>
              <a:t>CMS Vaccine Mandate – Phase II</a:t>
            </a:r>
          </a:p>
          <a:p>
            <a:r>
              <a:rPr lang="en-US" dirty="0"/>
              <a:t>2/28/22 </a:t>
            </a:r>
          </a:p>
          <a:p>
            <a:pPr lvl="1"/>
            <a:r>
              <a:rPr lang="en-US" dirty="0"/>
              <a:t>P &amp; P for ensuring vaccinations or exemptions</a:t>
            </a:r>
          </a:p>
          <a:p>
            <a:pPr lvl="1"/>
            <a:r>
              <a:rPr lang="en-US" dirty="0"/>
              <a:t>100% of workforce is fully vaccinated or exempted</a:t>
            </a:r>
          </a:p>
          <a:p>
            <a:r>
              <a:rPr lang="en-US" dirty="0"/>
              <a:t>3/28/22 – Notice of delay and more than 90% of  </a:t>
            </a:r>
          </a:p>
          <a:p>
            <a:pPr marL="0" indent="0">
              <a:buNone/>
            </a:pPr>
            <a:r>
              <a:rPr lang="en-US" dirty="0"/>
              <a:t>                       workforce is vaccinated</a:t>
            </a:r>
          </a:p>
          <a:p>
            <a:endParaRPr lang="en-US" dirty="0"/>
          </a:p>
        </p:txBody>
      </p:sp>
      <p:sp>
        <p:nvSpPr>
          <p:cNvPr id="5" name="Slide Number Placeholder 4"/>
          <p:cNvSpPr>
            <a:spLocks noGrp="1"/>
          </p:cNvSpPr>
          <p:nvPr>
            <p:ph type="sldNum" sz="quarter" idx="12"/>
          </p:nvPr>
        </p:nvSpPr>
        <p:spPr>
          <a:xfrm>
            <a:off x="980302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156A5D-B073-864B-80B1-9AA79ACA4D0D}" type="slidenum">
              <a:rPr lang="en-US" smtClean="0"/>
              <a:pPr/>
              <a:t>93</a:t>
            </a:fld>
            <a:endParaRPr lang="en-US" dirty="0"/>
          </a:p>
        </p:txBody>
      </p:sp>
    </p:spTree>
    <p:extLst>
      <p:ext uri="{BB962C8B-B14F-4D97-AF65-F5344CB8AC3E}">
        <p14:creationId xmlns:p14="http://schemas.microsoft.com/office/powerpoint/2010/main" val="2250354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8E95C4-EA5D-3943-A568-A3ABDDB32F8E}"/>
              </a:ext>
            </a:extLst>
          </p:cNvPr>
          <p:cNvSpPr>
            <a:spLocks noGrp="1"/>
          </p:cNvSpPr>
          <p:nvPr>
            <p:ph idx="1"/>
          </p:nvPr>
        </p:nvSpPr>
        <p:spPr>
          <a:xfrm>
            <a:off x="176599" y="2520388"/>
            <a:ext cx="7744875" cy="3866662"/>
          </a:xfrm>
        </p:spPr>
        <p:txBody>
          <a:bodyPr>
            <a:normAutofit lnSpcReduction="10000"/>
          </a:bodyPr>
          <a:lstStyle/>
          <a:p>
            <a:r>
              <a:rPr lang="en-US" dirty="0"/>
              <a:t>CMS “No Surprises” </a:t>
            </a:r>
            <a:r>
              <a:rPr lang="en-US" dirty="0">
                <a:hlinkClick r:id="rId2"/>
              </a:rPr>
              <a:t>www.cms.gov/nosurprises</a:t>
            </a:r>
            <a:r>
              <a:rPr lang="en-US" dirty="0"/>
              <a:t> </a:t>
            </a:r>
          </a:p>
          <a:p>
            <a:r>
              <a:rPr lang="en-US" dirty="0"/>
              <a:t>AMA </a:t>
            </a:r>
            <a:r>
              <a:rPr lang="en-US" dirty="0">
                <a:hlinkClick r:id="rId3"/>
              </a:rPr>
              <a:t>“Summary</a:t>
            </a:r>
            <a:r>
              <a:rPr lang="en-US" dirty="0"/>
              <a:t> of Interim Final Rule (Part 2)”</a:t>
            </a:r>
          </a:p>
          <a:p>
            <a:r>
              <a:rPr lang="en-US" dirty="0"/>
              <a:t>MGMA “</a:t>
            </a:r>
            <a:r>
              <a:rPr lang="en-US" dirty="0">
                <a:hlinkClick r:id="rId4"/>
              </a:rPr>
              <a:t>Implementing</a:t>
            </a:r>
            <a:r>
              <a:rPr lang="en-US" dirty="0"/>
              <a:t> the No Surprises Act” </a:t>
            </a:r>
          </a:p>
          <a:p>
            <a:r>
              <a:rPr lang="en-US" dirty="0"/>
              <a:t>CMS’ </a:t>
            </a:r>
            <a:r>
              <a:rPr lang="en-US" dirty="0">
                <a:hlinkClick r:id="rId5"/>
              </a:rPr>
              <a:t>list</a:t>
            </a:r>
            <a:r>
              <a:rPr lang="en-US" dirty="0"/>
              <a:t> of certified IDR Entities</a:t>
            </a:r>
          </a:p>
          <a:p>
            <a:r>
              <a:rPr lang="en-US" dirty="0"/>
              <a:t>OSHA </a:t>
            </a:r>
            <a:r>
              <a:rPr lang="en-US" dirty="0">
                <a:hlinkClick r:id="rId6"/>
              </a:rPr>
              <a:t>ETS</a:t>
            </a:r>
            <a:r>
              <a:rPr lang="en-US" dirty="0"/>
              <a:t> information</a:t>
            </a:r>
          </a:p>
          <a:p>
            <a:r>
              <a:rPr lang="en-US" dirty="0"/>
              <a:t>CMS Provider </a:t>
            </a:r>
            <a:r>
              <a:rPr lang="en-US" dirty="0">
                <a:hlinkClick r:id="rId7"/>
              </a:rPr>
              <a:t>Toolkit</a:t>
            </a:r>
            <a:endParaRPr lang="en-US" dirty="0"/>
          </a:p>
          <a:p>
            <a:r>
              <a:rPr lang="en-US" dirty="0"/>
              <a:t>OIG – </a:t>
            </a:r>
            <a:r>
              <a:rPr lang="en-US" dirty="0">
                <a:hlinkClick r:id="rId8"/>
              </a:rPr>
              <a:t>List</a:t>
            </a:r>
            <a:r>
              <a:rPr lang="en-US" dirty="0"/>
              <a:t> of Excluded Individuals/Entities</a:t>
            </a:r>
          </a:p>
          <a:p>
            <a:r>
              <a:rPr lang="en-US" dirty="0"/>
              <a:t>RCM Book – </a:t>
            </a:r>
            <a:r>
              <a:rPr lang="en-US" dirty="0">
                <a:hlinkClick r:id="rId9"/>
              </a:rPr>
              <a:t>www.mgma.com/rcm</a:t>
            </a:r>
            <a:r>
              <a:rPr lang="en-US" dirty="0"/>
              <a:t> </a:t>
            </a:r>
          </a:p>
          <a:p>
            <a:r>
              <a:rPr lang="en-US" dirty="0"/>
              <a:t>RevDive Podcast – </a:t>
            </a:r>
            <a:r>
              <a:rPr lang="en-US" dirty="0">
                <a:hlinkClick r:id="rId10"/>
              </a:rPr>
              <a:t>http://sliceofhealthcare.com/revdive/</a:t>
            </a:r>
            <a:r>
              <a:rPr lang="en-US" dirty="0"/>
              <a:t> </a:t>
            </a:r>
          </a:p>
        </p:txBody>
      </p:sp>
      <p:sp>
        <p:nvSpPr>
          <p:cNvPr id="4" name="Title 3">
            <a:extLst>
              <a:ext uri="{FF2B5EF4-FFF2-40B4-BE49-F238E27FC236}">
                <a16:creationId xmlns:a16="http://schemas.microsoft.com/office/drawing/2014/main" id="{C4BFFD69-52A1-054A-9940-547A28109F80}"/>
              </a:ext>
            </a:extLst>
          </p:cNvPr>
          <p:cNvSpPr>
            <a:spLocks noGrp="1"/>
          </p:cNvSpPr>
          <p:nvPr>
            <p:ph type="title"/>
          </p:nvPr>
        </p:nvSpPr>
        <p:spPr>
          <a:xfrm>
            <a:off x="153006" y="819624"/>
            <a:ext cx="7342622" cy="1215566"/>
          </a:xfrm>
        </p:spPr>
        <p:txBody>
          <a:bodyPr/>
          <a:lstStyle/>
          <a:p>
            <a:r>
              <a:rPr lang="en-US" dirty="0"/>
              <a:t>References &amp; Links</a:t>
            </a:r>
          </a:p>
        </p:txBody>
      </p:sp>
      <p:pic>
        <p:nvPicPr>
          <p:cNvPr id="9" name="Picture Placeholder 8" descr="Stack of books">
            <a:extLst>
              <a:ext uri="{FF2B5EF4-FFF2-40B4-BE49-F238E27FC236}">
                <a16:creationId xmlns:a16="http://schemas.microsoft.com/office/drawing/2014/main" id="{31E58076-96CD-3B4B-A5F9-485B9C153352}"/>
              </a:ext>
            </a:extLst>
          </p:cNvPr>
          <p:cNvPicPr>
            <a:picLocks noGrp="1" noChangeAspect="1"/>
          </p:cNvPicPr>
          <p:nvPr>
            <p:ph type="pic" sz="quarter" idx="10"/>
          </p:nvPr>
        </p:nvPicPr>
        <p:blipFill>
          <a:blip r:embed="rId11" cstate="screen">
            <a:extLst>
              <a:ext uri="{28A0092B-C50C-407E-A947-70E740481C1C}">
                <a14:useLocalDpi xmlns:a14="http://schemas.microsoft.com/office/drawing/2010/main"/>
              </a:ext>
            </a:extLst>
          </a:blip>
          <a:srcRect/>
          <a:stretch>
            <a:fillRect/>
          </a:stretch>
        </p:blipFill>
        <p:spPr/>
      </p:pic>
      <p:sp>
        <p:nvSpPr>
          <p:cNvPr id="7" name="Slide Number Placeholder 6">
            <a:extLst>
              <a:ext uri="{FF2B5EF4-FFF2-40B4-BE49-F238E27FC236}">
                <a16:creationId xmlns:a16="http://schemas.microsoft.com/office/drawing/2014/main" id="{0F55F30B-BD3D-0642-BF4B-8592372600E3}"/>
              </a:ext>
            </a:extLst>
          </p:cNvPr>
          <p:cNvSpPr>
            <a:spLocks noGrp="1"/>
          </p:cNvSpPr>
          <p:nvPr>
            <p:ph type="sldNum" sz="quarter" idx="15"/>
          </p:nvPr>
        </p:nvSpPr>
        <p:spPr/>
        <p:txBody>
          <a:bodyPr/>
          <a:lstStyle/>
          <a:p>
            <a:fld id="{8699F50C-BE38-4BD0-BA84-9B090E1F2B9B}" type="slidenum">
              <a:rPr lang="en-US" noProof="0" smtClean="0"/>
              <a:t>94</a:t>
            </a:fld>
            <a:endParaRPr lang="en-US" noProof="0" dirty="0"/>
          </a:p>
        </p:txBody>
      </p:sp>
    </p:spTree>
    <p:extLst>
      <p:ext uri="{BB962C8B-B14F-4D97-AF65-F5344CB8AC3E}">
        <p14:creationId xmlns:p14="http://schemas.microsoft.com/office/powerpoint/2010/main" val="15383724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descr="Light bulb glowing">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5277395" y="631112"/>
            <a:ext cx="6914604" cy="6226888"/>
          </a:xfrm>
        </p:spPr>
      </p:pic>
      <p:sp>
        <p:nvSpPr>
          <p:cNvPr id="43" name="Text Placeholder 8">
            <a:extLst>
              <a:ext uri="{FF2B5EF4-FFF2-40B4-BE49-F238E27FC236}">
                <a16:creationId xmlns:a16="http://schemas.microsoft.com/office/drawing/2014/main" id="{EA7C22CB-613A-4C0B-90B3-4A405F793D3C}"/>
              </a:ext>
            </a:extLst>
          </p:cNvPr>
          <p:cNvSpPr>
            <a:spLocks noGrp="1"/>
          </p:cNvSpPr>
          <p:nvPr>
            <p:ph type="body" sz="quarter" idx="13"/>
          </p:nvPr>
        </p:nvSpPr>
        <p:spPr>
          <a:xfrm>
            <a:off x="68833" y="1719765"/>
            <a:ext cx="7342621" cy="608895"/>
          </a:xfrm>
        </p:spPr>
        <p:txBody>
          <a:bodyPr>
            <a:normAutofit lnSpcReduction="10000"/>
          </a:bodyPr>
          <a:lstStyle/>
          <a:p>
            <a:pPr>
              <a:spcBef>
                <a:spcPts val="0"/>
              </a:spcBef>
            </a:pPr>
            <a:r>
              <a:rPr lang="en-US" dirty="0">
                <a:solidFill>
                  <a:srgbClr val="002774"/>
                </a:solidFill>
              </a:rPr>
              <a:t>If you have questions or want to </a:t>
            </a:r>
          </a:p>
          <a:p>
            <a:pPr>
              <a:spcBef>
                <a:spcPts val="0"/>
              </a:spcBef>
            </a:pPr>
            <a:r>
              <a:rPr lang="en-US" b="1" dirty="0">
                <a:solidFill>
                  <a:srgbClr val="002774"/>
                </a:solidFill>
              </a:rPr>
              <a:t>stay in touch</a:t>
            </a:r>
            <a:r>
              <a:rPr lang="en-US" dirty="0">
                <a:solidFill>
                  <a:srgbClr val="002774"/>
                </a:solidFill>
              </a:rPr>
              <a:t>, please reach out!</a:t>
            </a:r>
          </a:p>
        </p:txBody>
      </p:sp>
      <p:sp>
        <p:nvSpPr>
          <p:cNvPr id="41" name="Title 3">
            <a:extLst>
              <a:ext uri="{FF2B5EF4-FFF2-40B4-BE49-F238E27FC236}">
                <a16:creationId xmlns:a16="http://schemas.microsoft.com/office/drawing/2014/main" id="{1ABD613F-111C-41D6-9F8E-8B2C42A5E047}"/>
              </a:ext>
            </a:extLst>
          </p:cNvPr>
          <p:cNvSpPr>
            <a:spLocks noGrp="1"/>
          </p:cNvSpPr>
          <p:nvPr>
            <p:ph type="title"/>
          </p:nvPr>
        </p:nvSpPr>
        <p:spPr>
          <a:xfrm>
            <a:off x="68832" y="464772"/>
            <a:ext cx="7342622" cy="1215566"/>
          </a:xfrm>
        </p:spPr>
        <p:txBody>
          <a:bodyPr/>
          <a:lstStyle/>
          <a:p>
            <a:r>
              <a:rPr lang="en-US" dirty="0"/>
              <a:t>Thank You!</a:t>
            </a:r>
            <a:endParaRPr lang="en-US" b="0" dirty="0"/>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95</a:t>
            </a:fld>
            <a:endParaRPr lang="en-US" dirty="0"/>
          </a:p>
        </p:txBody>
      </p:sp>
      <p:sp>
        <p:nvSpPr>
          <p:cNvPr id="13" name="TextBox 12">
            <a:extLst>
              <a:ext uri="{FF2B5EF4-FFF2-40B4-BE49-F238E27FC236}">
                <a16:creationId xmlns:a16="http://schemas.microsoft.com/office/drawing/2014/main" id="{16E11C99-7C88-4B46-A46F-3842C189D762}"/>
              </a:ext>
            </a:extLst>
          </p:cNvPr>
          <p:cNvSpPr txBox="1"/>
          <p:nvPr/>
        </p:nvSpPr>
        <p:spPr>
          <a:xfrm>
            <a:off x="743532" y="2566670"/>
            <a:ext cx="7264441" cy="1718419"/>
          </a:xfrm>
          <a:prstGeom prst="rect">
            <a:avLst/>
          </a:prstGeom>
          <a:noFill/>
        </p:spPr>
        <p:txBody>
          <a:bodyPr wrap="square" rtlCol="0">
            <a:spAutoFit/>
          </a:bodyPr>
          <a:lstStyle/>
          <a:p>
            <a:pPr>
              <a:lnSpc>
                <a:spcPct val="150000"/>
              </a:lnSpc>
            </a:pPr>
            <a:r>
              <a:rPr lang="en-US" b="1" u="sng" dirty="0">
                <a:solidFill>
                  <a:schemeClr val="bg2">
                    <a:lumMod val="25000"/>
                  </a:schemeClr>
                </a:solidFill>
                <a:latin typeface="Avenir Book" panose="02000503020000020003" pitchFamily="2" charset="0"/>
                <a:ea typeface="Grantha Sangam MN Bold" pitchFamily="2" charset="0"/>
                <a:cs typeface="Grantha Sangam MN Bold" pitchFamily="2" charset="0"/>
              </a:rPr>
              <a:t>Taya Moheiser</a:t>
            </a:r>
          </a:p>
          <a:p>
            <a:pPr>
              <a:lnSpc>
                <a:spcPct val="150000"/>
              </a:lnSpc>
            </a:pPr>
            <a:r>
              <a:rPr lang="en-US" dirty="0">
                <a:solidFill>
                  <a:schemeClr val="bg1">
                    <a:lumMod val="50000"/>
                  </a:schemeClr>
                </a:solidFill>
                <a:latin typeface="Avenir Book" panose="02000503020000020003" pitchFamily="2" charset="0"/>
                <a:ea typeface="Grantha Sangam MN" pitchFamily="2" charset="0"/>
                <a:cs typeface="Grantha Sangam MN" pitchFamily="2" charset="0"/>
              </a:rPr>
              <a:t>Taya@ITSHealthcareConsulting.com</a:t>
            </a:r>
          </a:p>
          <a:p>
            <a:pPr>
              <a:lnSpc>
                <a:spcPct val="150000"/>
              </a:lnSpc>
            </a:pPr>
            <a:r>
              <a:rPr lang="en-US" dirty="0">
                <a:solidFill>
                  <a:schemeClr val="bg1">
                    <a:lumMod val="50000"/>
                  </a:schemeClr>
                </a:solidFill>
                <a:latin typeface="Avenir Book" panose="02000503020000020003" pitchFamily="2" charset="0"/>
                <a:ea typeface="Grantha Sangam MN" pitchFamily="2" charset="0"/>
                <a:cs typeface="Grantha Sangam MN" pitchFamily="2" charset="0"/>
              </a:rPr>
              <a:t>@TayaMoheiser</a:t>
            </a:r>
          </a:p>
          <a:p>
            <a:pPr>
              <a:lnSpc>
                <a:spcPct val="150000"/>
              </a:lnSpc>
            </a:pPr>
            <a:r>
              <a:rPr lang="en-US" dirty="0">
                <a:solidFill>
                  <a:schemeClr val="bg1">
                    <a:lumMod val="50000"/>
                  </a:schemeClr>
                </a:solidFill>
                <a:latin typeface="Avenir Book" panose="02000503020000020003" pitchFamily="2" charset="0"/>
                <a:ea typeface="Grantha Sangam MN" pitchFamily="2" charset="0"/>
                <a:cs typeface="Grantha Sangam MN" pitchFamily="2" charset="0"/>
              </a:rPr>
              <a:t>Linkedin.com/in/TayaMoheiser	</a:t>
            </a:r>
          </a:p>
        </p:txBody>
      </p:sp>
      <p:pic>
        <p:nvPicPr>
          <p:cNvPr id="16" name="Picture 15" descr="Logo&#10;&#10;Description automatically generated with medium confidence">
            <a:extLst>
              <a:ext uri="{FF2B5EF4-FFF2-40B4-BE49-F238E27FC236}">
                <a16:creationId xmlns:a16="http://schemas.microsoft.com/office/drawing/2014/main" id="{3CCDB012-7239-824A-931B-DC5048C261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7020" y="5370006"/>
            <a:ext cx="3155150" cy="1245233"/>
          </a:xfrm>
          <a:prstGeom prst="rect">
            <a:avLst/>
          </a:prstGeom>
        </p:spPr>
      </p:pic>
      <p:pic>
        <p:nvPicPr>
          <p:cNvPr id="17" name="Picture 2">
            <a:extLst>
              <a:ext uri="{FF2B5EF4-FFF2-40B4-BE49-F238E27FC236}">
                <a16:creationId xmlns:a16="http://schemas.microsoft.com/office/drawing/2014/main" id="{A52EE27E-E8DF-9B48-B44C-C59DB1BE9E8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90710" y="416021"/>
            <a:ext cx="2734367" cy="4067653"/>
          </a:xfrm>
          <a:prstGeom prst="rect">
            <a:avLst/>
          </a:prstGeom>
          <a:solidFill>
            <a:schemeClr val="tx1"/>
          </a:solidFill>
          <a:ln w="28575">
            <a:solidFill>
              <a:schemeClr val="bg1"/>
            </a:solidFill>
          </a:ln>
          <a:effectLst>
            <a:outerShdw blurRad="190500" algn="tl" rotWithShape="0">
              <a:srgbClr val="000000">
                <a:alpha val="70000"/>
              </a:srgbClr>
            </a:outerShdw>
          </a:effectLst>
        </p:spPr>
      </p:pic>
      <p:pic>
        <p:nvPicPr>
          <p:cNvPr id="29" name="Graphic 28" descr="Open envelope with solid fill">
            <a:extLst>
              <a:ext uri="{FF2B5EF4-FFF2-40B4-BE49-F238E27FC236}">
                <a16:creationId xmlns:a16="http://schemas.microsoft.com/office/drawing/2014/main" id="{ABFB7FA7-4795-F74B-9182-78145AD077A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9420" y="3024649"/>
            <a:ext cx="384112" cy="384112"/>
          </a:xfrm>
          <a:prstGeom prst="rect">
            <a:avLst/>
          </a:prstGeom>
        </p:spPr>
      </p:pic>
      <p:pic>
        <p:nvPicPr>
          <p:cNvPr id="30" name="Picture 6" descr="Square Twitter Icon transparent PNG - StickPNG">
            <a:extLst>
              <a:ext uri="{FF2B5EF4-FFF2-40B4-BE49-F238E27FC236}">
                <a16:creationId xmlns:a16="http://schemas.microsoft.com/office/drawing/2014/main" id="{12A06DC5-6C37-9D4F-9334-E755868C673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580" y="3857903"/>
            <a:ext cx="347678" cy="34767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Communication media share social square twitter icon - Betterwork Social">
            <a:extLst>
              <a:ext uri="{FF2B5EF4-FFF2-40B4-BE49-F238E27FC236}">
                <a16:creationId xmlns:a16="http://schemas.microsoft.com/office/drawing/2014/main" id="{031C0CF6-AD12-3F44-A7E8-9928265C9519}"/>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12014" t="10324" r="9946" b="11493"/>
          <a:stretch/>
        </p:blipFill>
        <p:spPr bwMode="auto">
          <a:xfrm>
            <a:off x="385349" y="3447341"/>
            <a:ext cx="358183" cy="35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896838"/>
      </p:ext>
    </p:extLst>
  </p:cSld>
  <p:clrMapOvr>
    <a:masterClrMapping/>
  </p:clrMapOvr>
</p:sld>
</file>

<file path=ppt/theme/theme1.xml><?xml version="1.0" encoding="utf-8"?>
<a:theme xmlns:a="http://schemas.openxmlformats.org/drawingml/2006/main" name="eobee 2">
  <a:themeElements>
    <a:clrScheme name="Custom 12">
      <a:dk1>
        <a:srgbClr val="000000"/>
      </a:dk1>
      <a:lt1>
        <a:srgbClr val="FFFFFF"/>
      </a:lt1>
      <a:dk2>
        <a:srgbClr val="367B79"/>
      </a:dk2>
      <a:lt2>
        <a:srgbClr val="F5DF8A"/>
      </a:lt2>
      <a:accent1>
        <a:srgbClr val="4A66AC"/>
      </a:accent1>
      <a:accent2>
        <a:srgbClr val="629DD1"/>
      </a:accent2>
      <a:accent3>
        <a:srgbClr val="297FD5"/>
      </a:accent3>
      <a:accent4>
        <a:srgbClr val="797979"/>
      </a:accent4>
      <a:accent5>
        <a:srgbClr val="5AA2AE"/>
      </a:accent5>
      <a:accent6>
        <a:srgbClr val="D5D5D5"/>
      </a:accent6>
      <a:hlink>
        <a:srgbClr val="0432FF"/>
      </a:hlink>
      <a:folHlink>
        <a:srgbClr val="D783FF"/>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pliance Session" id="{5A4DB29E-B2B0-8946-A144-7594DC2A3F9C}" vid="{DF6E681C-5E13-5A40-96B3-85BB71A0D1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eobee 2</Template>
  <TotalTime>352</TotalTime>
  <Words>8915</Words>
  <Application>Microsoft Macintosh PowerPoint</Application>
  <PresentationFormat>Widescreen</PresentationFormat>
  <Paragraphs>703</Paragraphs>
  <Slides>95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95</vt:i4>
      </vt:variant>
    </vt:vector>
  </HeadingPairs>
  <TitlesOfParts>
    <vt:vector size="104" baseType="lpstr">
      <vt:lpstr>Arial</vt:lpstr>
      <vt:lpstr>Avenir Book</vt:lpstr>
      <vt:lpstr>Calibri</vt:lpstr>
      <vt:lpstr>Corbel</vt:lpstr>
      <vt:lpstr>Helvetica</vt:lpstr>
      <vt:lpstr>Helvetica Neue</vt:lpstr>
      <vt:lpstr>Times New Roman</vt:lpstr>
      <vt:lpstr>Wingdings</vt:lpstr>
      <vt:lpstr>eobee 2</vt:lpstr>
      <vt:lpstr>   An Inside Overview of Key Regulations that Keep Healthcare Leaders Up at Night  </vt:lpstr>
      <vt:lpstr>Overview</vt:lpstr>
      <vt:lpstr>Proposed Rule vs Final Rule</vt:lpstr>
      <vt:lpstr>Medicare Physician Payment and Quality Reporting Changes 2022</vt:lpstr>
      <vt:lpstr>CMS Physician Fee Schedule CY 2022</vt:lpstr>
      <vt:lpstr>Telehealth Category 3 Codes</vt:lpstr>
      <vt:lpstr>Telehealth Mental Health</vt:lpstr>
      <vt:lpstr>Telehealth Mental Health</vt:lpstr>
      <vt:lpstr>Audio-Only Communication</vt:lpstr>
      <vt:lpstr>Virtual Check-Ins &amp; Fee Updates</vt:lpstr>
      <vt:lpstr>Four New Codes</vt:lpstr>
      <vt:lpstr>Split (or Shared) Visits</vt:lpstr>
      <vt:lpstr>Split (or Shared) Visits</vt:lpstr>
      <vt:lpstr>Split (or Shared) Visits</vt:lpstr>
      <vt:lpstr>Split (or Shared) Visits</vt:lpstr>
      <vt:lpstr>Split (or Shared) Services</vt:lpstr>
      <vt:lpstr>Split (or Shared) Visits</vt:lpstr>
      <vt:lpstr>Split (or Shared) Visits</vt:lpstr>
      <vt:lpstr>Key Takeaways</vt:lpstr>
      <vt:lpstr>Critical Care Redefined</vt:lpstr>
      <vt:lpstr>Critical Care Billing Codes</vt:lpstr>
      <vt:lpstr>Physician Assistant Billing</vt:lpstr>
      <vt:lpstr>Therapy Services</vt:lpstr>
      <vt:lpstr>Colorectal Cancer Screening</vt:lpstr>
      <vt:lpstr>Vaccine Administration Payment</vt:lpstr>
      <vt:lpstr>Vaccine Administration at Home</vt:lpstr>
      <vt:lpstr>Vaccine Administration At Home</vt:lpstr>
      <vt:lpstr>Monoclonal Antibody Therapeutic Services</vt:lpstr>
      <vt:lpstr>Summary of Vaccine Administration Reimbursement</vt:lpstr>
      <vt:lpstr>Rural Health Centers (RHCs)</vt:lpstr>
      <vt:lpstr>RHC Temporary Locations</vt:lpstr>
      <vt:lpstr>FQHCs, RHCs: Hospice</vt:lpstr>
      <vt:lpstr>FQHCs &amp; RHCs: CCM &amp; TCM</vt:lpstr>
      <vt:lpstr>FQHCs &amp; RHCs: Telehealth</vt:lpstr>
      <vt:lpstr>Appropriate Use Criteria (AUC)</vt:lpstr>
      <vt:lpstr>Medical Shared Savings Program (MSSP)</vt:lpstr>
      <vt:lpstr>Complex Patient Bonus</vt:lpstr>
      <vt:lpstr>MIPS Performance Categories</vt:lpstr>
      <vt:lpstr>MIPS Value Pathways (MVPs)</vt:lpstr>
      <vt:lpstr>MVP Changes for PY 2022</vt:lpstr>
      <vt:lpstr>The Future of MVPs</vt:lpstr>
      <vt:lpstr>MVP Registration Instructions</vt:lpstr>
      <vt:lpstr>MVP Reporting Requirement</vt:lpstr>
      <vt:lpstr>MVP Timeline</vt:lpstr>
      <vt:lpstr>STARK Law Changes</vt:lpstr>
      <vt:lpstr>Provider Enrollment Changes</vt:lpstr>
      <vt:lpstr>Opioid Treatment Program (OTP) Changes</vt:lpstr>
      <vt:lpstr>Electronic Prescribing for  Controlled Substances (EPCS)</vt:lpstr>
      <vt:lpstr>Surprise Billing</vt:lpstr>
      <vt:lpstr>What is the No Surprises Act</vt:lpstr>
      <vt:lpstr>Compliance Components</vt:lpstr>
      <vt:lpstr>Billing Compliance</vt:lpstr>
      <vt:lpstr>Billing Compliance</vt:lpstr>
      <vt:lpstr>Payment Disputes</vt:lpstr>
      <vt:lpstr>ERISA &amp; No Surprises Act</vt:lpstr>
      <vt:lpstr>IDR Process</vt:lpstr>
      <vt:lpstr>IDR Timeline</vt:lpstr>
      <vt:lpstr>IDR Process Fees</vt:lpstr>
      <vt:lpstr>IDR Payment Understanding</vt:lpstr>
      <vt:lpstr>IDR Payment Understanding</vt:lpstr>
      <vt:lpstr>What is Transparency</vt:lpstr>
      <vt:lpstr>Good Faith Estimates (GFE)</vt:lpstr>
      <vt:lpstr>What is the GFE</vt:lpstr>
      <vt:lpstr>GFE: Who &amp; When</vt:lpstr>
      <vt:lpstr>GFE: What to Include</vt:lpstr>
      <vt:lpstr>GFE: Multiple Providers</vt:lpstr>
      <vt:lpstr>Patient Dispute Resolution</vt:lpstr>
      <vt:lpstr>Resources</vt:lpstr>
      <vt:lpstr>CMS Provider Toolkit</vt:lpstr>
      <vt:lpstr>Patient Provider Dispute Resolution Form</vt:lpstr>
      <vt:lpstr>GFE Template</vt:lpstr>
      <vt:lpstr>OIG Workplan</vt:lpstr>
      <vt:lpstr>OIG Workplan</vt:lpstr>
      <vt:lpstr>Recently Added to OIG Workplan</vt:lpstr>
      <vt:lpstr>HIPAA’s Right to Access &amp;  OCR Settlements Related to the  Right to Access Initiative</vt:lpstr>
      <vt:lpstr>Right of Access Initiative</vt:lpstr>
      <vt:lpstr>Access &amp; Fees</vt:lpstr>
      <vt:lpstr>Settlements for Violations</vt:lpstr>
      <vt:lpstr>Ensure Compliance</vt:lpstr>
      <vt:lpstr>Emergency Temporary Standard (ETS)</vt:lpstr>
      <vt:lpstr>ETS Update</vt:lpstr>
      <vt:lpstr>OSHA Emergency Temporary Standard (ETS)</vt:lpstr>
      <vt:lpstr>OSHA ETS Resources</vt:lpstr>
      <vt:lpstr>CMS Vaccine Mandate FAQs</vt:lpstr>
      <vt:lpstr>What About Medical Facilities?</vt:lpstr>
      <vt:lpstr>CMS Vaccine Mandate</vt:lpstr>
      <vt:lpstr>Who must comply with CMS Vaccine Mandate?</vt:lpstr>
      <vt:lpstr>CMS Vaccine Mandate FAQs</vt:lpstr>
      <vt:lpstr>CMS Vaccine Mandate FAQs</vt:lpstr>
      <vt:lpstr>CMS Vaccine Mandate FAQs</vt:lpstr>
      <vt:lpstr>CMS Vaccine Mandate FAQs</vt:lpstr>
      <vt:lpstr>CMS Vaccine Mandate FAQs</vt:lpstr>
      <vt:lpstr>Important Timelines</vt:lpstr>
      <vt:lpstr>References &amp; Links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 Inside Overview of Key Regulations that Keep Healthcare Leaders Up at Night  </dc:title>
  <dc:creator>Taya Moheiser</dc:creator>
  <cp:lastModifiedBy>Taya Moheiser</cp:lastModifiedBy>
  <cp:revision>4</cp:revision>
  <dcterms:created xsi:type="dcterms:W3CDTF">2022-05-05T01:57:54Z</dcterms:created>
  <dcterms:modified xsi:type="dcterms:W3CDTF">2022-06-15T00:54:22Z</dcterms:modified>
</cp:coreProperties>
</file>